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19"/>
  </p:notesMasterIdLst>
  <p:sldIdLst>
    <p:sldId id="277" r:id="rId2"/>
    <p:sldId id="263" r:id="rId3"/>
    <p:sldId id="264" r:id="rId4"/>
    <p:sldId id="259" r:id="rId5"/>
    <p:sldId id="261" r:id="rId6"/>
    <p:sldId id="279" r:id="rId7"/>
    <p:sldId id="265" r:id="rId8"/>
    <p:sldId id="266" r:id="rId9"/>
    <p:sldId id="267" r:id="rId10"/>
    <p:sldId id="278" r:id="rId11"/>
    <p:sldId id="262" r:id="rId12"/>
    <p:sldId id="268" r:id="rId13"/>
    <p:sldId id="272" r:id="rId14"/>
    <p:sldId id="273" r:id="rId15"/>
    <p:sldId id="274" r:id="rId16"/>
    <p:sldId id="280" r:id="rId17"/>
    <p:sldId id="28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547" y="120"/>
      </p:cViewPr>
      <p:guideLst>
        <p:guide orient="horz" pos="2160"/>
        <p:guide pos="2880"/>
      </p:guideLst>
    </p:cSldViewPr>
  </p:slideViewPr>
  <p:notesTextViewPr>
    <p:cViewPr>
      <p:scale>
        <a:sx n="1" d="1"/>
        <a:sy n="1" d="1"/>
      </p:scale>
      <p:origin x="0" y="0"/>
    </p:cViewPr>
  </p:notesTextViewPr>
  <p:sorterViewPr>
    <p:cViewPr>
      <p:scale>
        <a:sx n="100" d="100"/>
        <a:sy n="100" d="100"/>
      </p:scale>
      <p:origin x="0" y="34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0DD072-03B5-4A45-B3F1-B523CF1F2835}" type="datetimeFigureOut">
              <a:rPr lang="en-US" smtClean="0"/>
              <a:t>10/10/2012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8837EE-6CC3-4445-A690-EE860B01CA19}" type="slidenum">
              <a:rPr lang="en-US" smtClean="0"/>
              <a:t>‹#›</a:t>
            </a:fld>
            <a:endParaRPr lang="en-US" dirty="0"/>
          </a:p>
        </p:txBody>
      </p:sp>
    </p:spTree>
    <p:extLst>
      <p:ext uri="{BB962C8B-B14F-4D97-AF65-F5344CB8AC3E}">
        <p14:creationId xmlns:p14="http://schemas.microsoft.com/office/powerpoint/2010/main" val="3792445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Integrating assessments with instruction within</a:t>
            </a:r>
            <a:r>
              <a:rPr lang="en-US" baseline="0" dirty="0" smtClean="0"/>
              <a:t> a multi level system.</a:t>
            </a:r>
          </a:p>
          <a:p>
            <a:r>
              <a:rPr lang="en-US" baseline="0" dirty="0" smtClean="0"/>
              <a:t>Screening –identify students at risk for academic difficulty</a:t>
            </a:r>
          </a:p>
          <a:p>
            <a:r>
              <a:rPr lang="en-US" dirty="0" smtClean="0"/>
              <a:t>Progress monitor-to determine how well the student responds to instruction</a:t>
            </a:r>
          </a:p>
          <a:p>
            <a:endParaRPr lang="en-US" dirty="0"/>
          </a:p>
        </p:txBody>
      </p:sp>
      <p:sp>
        <p:nvSpPr>
          <p:cNvPr id="4" name="Slide Number Placeholder 3"/>
          <p:cNvSpPr>
            <a:spLocks noGrp="1"/>
          </p:cNvSpPr>
          <p:nvPr>
            <p:ph type="sldNum" sz="quarter" idx="10"/>
          </p:nvPr>
        </p:nvSpPr>
        <p:spPr/>
        <p:txBody>
          <a:bodyPr/>
          <a:lstStyle/>
          <a:p>
            <a:fld id="{D88837EE-6CC3-4445-A690-EE860B01CA19}" type="slidenum">
              <a:rPr lang="en-US" smtClean="0"/>
              <a:t>4</a:t>
            </a:fld>
            <a:endParaRPr lang="en-US" dirty="0"/>
          </a:p>
        </p:txBody>
      </p:sp>
    </p:spTree>
    <p:extLst>
      <p:ext uri="{BB962C8B-B14F-4D97-AF65-F5344CB8AC3E}">
        <p14:creationId xmlns:p14="http://schemas.microsoft.com/office/powerpoint/2010/main" val="2211361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meet the</a:t>
            </a:r>
            <a:r>
              <a:rPr lang="en-US" baseline="0" dirty="0" smtClean="0"/>
              <a:t> needs of those students a core curriculum must be well matched to the student population.</a:t>
            </a:r>
            <a:endParaRPr lang="en-US" dirty="0"/>
          </a:p>
        </p:txBody>
      </p:sp>
      <p:sp>
        <p:nvSpPr>
          <p:cNvPr id="4" name="Slide Number Placeholder 3"/>
          <p:cNvSpPr>
            <a:spLocks noGrp="1"/>
          </p:cNvSpPr>
          <p:nvPr>
            <p:ph type="sldNum" sz="quarter" idx="10"/>
          </p:nvPr>
        </p:nvSpPr>
        <p:spPr/>
        <p:txBody>
          <a:bodyPr/>
          <a:lstStyle/>
          <a:p>
            <a:fld id="{D88837EE-6CC3-4445-A690-EE860B01CA19}" type="slidenum">
              <a:rPr lang="en-US" smtClean="0"/>
              <a:t>6</a:t>
            </a:fld>
            <a:endParaRPr lang="en-US" dirty="0"/>
          </a:p>
        </p:txBody>
      </p:sp>
    </p:spTree>
    <p:extLst>
      <p:ext uri="{BB962C8B-B14F-4D97-AF65-F5344CB8AC3E}">
        <p14:creationId xmlns:p14="http://schemas.microsoft.com/office/powerpoint/2010/main" val="1330302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 to read time</a:t>
            </a:r>
            <a:endParaRPr lang="en-US" dirty="0"/>
          </a:p>
        </p:txBody>
      </p:sp>
      <p:sp>
        <p:nvSpPr>
          <p:cNvPr id="4" name="Slide Number Placeholder 3"/>
          <p:cNvSpPr>
            <a:spLocks noGrp="1"/>
          </p:cNvSpPr>
          <p:nvPr>
            <p:ph type="sldNum" sz="quarter" idx="10"/>
          </p:nvPr>
        </p:nvSpPr>
        <p:spPr/>
        <p:txBody>
          <a:bodyPr/>
          <a:lstStyle/>
          <a:p>
            <a:fld id="{D88837EE-6CC3-4445-A690-EE860B01CA19}" type="slidenum">
              <a:rPr lang="en-US" smtClean="0"/>
              <a:t>8</a:t>
            </a:fld>
            <a:endParaRPr lang="en-US" dirty="0"/>
          </a:p>
        </p:txBody>
      </p:sp>
    </p:spTree>
    <p:extLst>
      <p:ext uri="{BB962C8B-B14F-4D97-AF65-F5344CB8AC3E}">
        <p14:creationId xmlns:p14="http://schemas.microsoft.com/office/powerpoint/2010/main" val="2362354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minutes of additional instruction for every grade level</a:t>
            </a:r>
            <a:r>
              <a:rPr lang="en-US" baseline="0" dirty="0" smtClean="0"/>
              <a:t> a student is behind for “catch up”</a:t>
            </a:r>
            <a:endParaRPr lang="en-US" dirty="0"/>
          </a:p>
        </p:txBody>
      </p:sp>
      <p:sp>
        <p:nvSpPr>
          <p:cNvPr id="4" name="Slide Number Placeholder 3"/>
          <p:cNvSpPr>
            <a:spLocks noGrp="1"/>
          </p:cNvSpPr>
          <p:nvPr>
            <p:ph type="sldNum" sz="quarter" idx="10"/>
          </p:nvPr>
        </p:nvSpPr>
        <p:spPr/>
        <p:txBody>
          <a:bodyPr/>
          <a:lstStyle/>
          <a:p>
            <a:fld id="{D88837EE-6CC3-4445-A690-EE860B01CA19}" type="slidenum">
              <a:rPr lang="en-US" smtClean="0"/>
              <a:t>12</a:t>
            </a:fld>
            <a:endParaRPr lang="en-US" dirty="0"/>
          </a:p>
        </p:txBody>
      </p:sp>
    </p:spTree>
    <p:extLst>
      <p:ext uri="{BB962C8B-B14F-4D97-AF65-F5344CB8AC3E}">
        <p14:creationId xmlns:p14="http://schemas.microsoft.com/office/powerpoint/2010/main" val="3895282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40F3BDE7-1C92-4156-A6DB-191ABA0C2413}" type="datetimeFigureOut">
              <a:rPr lang="en-US" smtClean="0"/>
              <a:t>10/10/2012</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825414E7-E7C8-48A6-B650-13491A7D5FC0}"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3BDE7-1C92-4156-A6DB-191ABA0C2413}" type="datetimeFigureOut">
              <a:rPr lang="en-US" smtClean="0"/>
              <a:t>10/10/2012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5414E7-E7C8-48A6-B650-13491A7D5FC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F3BDE7-1C92-4156-A6DB-191ABA0C2413}" type="datetimeFigureOut">
              <a:rPr lang="en-US" smtClean="0"/>
              <a:t>10/10/2012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25414E7-E7C8-48A6-B650-13491A7D5FC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F3BDE7-1C92-4156-A6DB-191ABA0C2413}" type="datetimeFigureOut">
              <a:rPr lang="en-US" smtClean="0"/>
              <a:t>10/10/2012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5414E7-E7C8-48A6-B650-13491A7D5FC0}"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40F3BDE7-1C92-4156-A6DB-191ABA0C2413}" type="datetimeFigureOut">
              <a:rPr lang="en-US" smtClean="0"/>
              <a:t>10/10/2012</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825414E7-E7C8-48A6-B650-13491A7D5FC0}"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F3BDE7-1C92-4156-A6DB-191ABA0C2413}" type="datetimeFigureOut">
              <a:rPr lang="en-US" smtClean="0"/>
              <a:t>10/10/2012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5414E7-E7C8-48A6-B650-13491A7D5FC0}"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F3BDE7-1C92-4156-A6DB-191ABA0C2413}" type="datetimeFigureOut">
              <a:rPr lang="en-US" smtClean="0"/>
              <a:t>10/10/2012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5414E7-E7C8-48A6-B650-13491A7D5FC0}"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0F3BDE7-1C92-4156-A6DB-191ABA0C2413}" type="datetimeFigureOut">
              <a:rPr lang="en-US" smtClean="0"/>
              <a:t>10/10/2012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5414E7-E7C8-48A6-B650-13491A7D5FC0}"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40F3BDE7-1C92-4156-A6DB-191ABA0C2413}" type="datetimeFigureOut">
              <a:rPr lang="en-US" smtClean="0"/>
              <a:t>10/10/2012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25414E7-E7C8-48A6-B650-13491A7D5FC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F3BDE7-1C92-4156-A6DB-191ABA0C2413}" type="datetimeFigureOut">
              <a:rPr lang="en-US" smtClean="0"/>
              <a:t>10/10/2012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825414E7-E7C8-48A6-B650-13491A7D5FC0}" type="slidenum">
              <a:rPr lang="en-US" smtClean="0"/>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F3BDE7-1C92-4156-A6DB-191ABA0C2413}" type="datetimeFigureOut">
              <a:rPr lang="en-US" smtClean="0"/>
              <a:t>10/10/2012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5414E7-E7C8-48A6-B650-13491A7D5FC0}"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40F3BDE7-1C92-4156-A6DB-191ABA0C2413}" type="datetimeFigureOut">
              <a:rPr lang="en-US" smtClean="0"/>
              <a:t>10/10/2012</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825414E7-E7C8-48A6-B650-13491A7D5FC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ACH Coaches ppt cov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371600" y="5562600"/>
            <a:ext cx="6477000" cy="369332"/>
          </a:xfrm>
          <a:prstGeom prst="rect">
            <a:avLst/>
          </a:prstGeom>
          <a:noFill/>
        </p:spPr>
        <p:txBody>
          <a:bodyPr wrap="square" rtlCol="0">
            <a:spAutoFit/>
          </a:bodyPr>
          <a:lstStyle/>
          <a:p>
            <a:pPr algn="ctr"/>
            <a:endParaRPr lang="en-US" dirty="0">
              <a:latin typeface="Times New Roman" pitchFamily="18" charset="0"/>
              <a:cs typeface="Times New Roman" pitchFamily="18" charset="0"/>
            </a:endParaRPr>
          </a:p>
        </p:txBody>
      </p:sp>
      <p:sp>
        <p:nvSpPr>
          <p:cNvPr id="5" name="TextBox 4"/>
          <p:cNvSpPr txBox="1"/>
          <p:nvPr/>
        </p:nvSpPr>
        <p:spPr>
          <a:xfrm>
            <a:off x="1600200" y="5410200"/>
            <a:ext cx="6096000" cy="1415772"/>
          </a:xfrm>
          <a:prstGeom prst="rect">
            <a:avLst/>
          </a:prstGeom>
          <a:noFill/>
        </p:spPr>
        <p:txBody>
          <a:bodyPr wrap="square" rtlCol="0">
            <a:spAutoFit/>
          </a:bodyPr>
          <a:lstStyle/>
          <a:p>
            <a:pPr algn="ctr"/>
            <a:r>
              <a:rPr lang="en-US" sz="5400" b="1" dirty="0" smtClean="0">
                <a:solidFill>
                  <a:schemeClr val="bg1"/>
                </a:solidFill>
                <a:latin typeface="Times New Roman" pitchFamily="18" charset="0"/>
                <a:cs typeface="Times New Roman" pitchFamily="18" charset="0"/>
              </a:rPr>
              <a:t>RTI training</a:t>
            </a:r>
          </a:p>
          <a:p>
            <a:pPr algn="ctr"/>
            <a:r>
              <a:rPr lang="en-US" sz="3200" b="1" dirty="0" smtClean="0">
                <a:solidFill>
                  <a:schemeClr val="bg1"/>
                </a:solidFill>
                <a:latin typeface="Times New Roman" pitchFamily="18" charset="0"/>
                <a:cs typeface="Times New Roman" pitchFamily="18" charset="0"/>
              </a:rPr>
              <a:t>Alison Owens</a:t>
            </a:r>
          </a:p>
        </p:txBody>
      </p:sp>
    </p:spTree>
    <p:extLst>
      <p:ext uri="{BB962C8B-B14F-4D97-AF65-F5344CB8AC3E}">
        <p14:creationId xmlns:p14="http://schemas.microsoft.com/office/powerpoint/2010/main" val="1124122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pPr marL="45720" indent="0" algn="ctr">
              <a:buNone/>
            </a:pPr>
            <a:r>
              <a:rPr lang="en-US" sz="2800" b="1" dirty="0" smtClean="0">
                <a:latin typeface="Times New Roman" pitchFamily="18" charset="0"/>
                <a:cs typeface="Times New Roman" pitchFamily="18" charset="0"/>
              </a:rPr>
              <a:t>Children of the Code: </a:t>
            </a:r>
            <a:r>
              <a:rPr lang="en-US" sz="2800" b="1" dirty="0">
                <a:latin typeface="Times New Roman" pitchFamily="18" charset="0"/>
                <a:cs typeface="Times New Roman" pitchFamily="18" charset="0"/>
              </a:rPr>
              <a:t>E</a:t>
            </a:r>
            <a:r>
              <a:rPr lang="en-US" sz="2800" b="1" dirty="0" smtClean="0">
                <a:latin typeface="Times New Roman" pitchFamily="18" charset="0"/>
                <a:cs typeface="Times New Roman" pitchFamily="18" charset="0"/>
              </a:rPr>
              <a:t>motional Danger</a:t>
            </a:r>
          </a:p>
          <a:p>
            <a:pPr algn="ctr"/>
            <a:endParaRPr lang="en-US" sz="2800" b="1" dirty="0">
              <a:latin typeface="Times New Roman" pitchFamily="18" charset="0"/>
              <a:cs typeface="Times New Roman" pitchFamily="18" charset="0"/>
            </a:endParaRPr>
          </a:p>
          <a:p>
            <a:pPr marL="45720" indent="0" algn="ctr">
              <a:buNone/>
            </a:pPr>
            <a:r>
              <a:rPr lang="en-US" b="1" dirty="0">
                <a:latin typeface="Times New Roman" pitchFamily="18" charset="0"/>
                <a:cs typeface="Times New Roman" pitchFamily="18" charset="0"/>
              </a:rPr>
              <a:t>http://www.youtube.com/watch?v=KjLo5RqTnzA</a:t>
            </a:r>
          </a:p>
        </p:txBody>
      </p:sp>
      <p:sp>
        <p:nvSpPr>
          <p:cNvPr id="3" name="Title 2"/>
          <p:cNvSpPr>
            <a:spLocks noGrp="1"/>
          </p:cNvSpPr>
          <p:nvPr>
            <p:ph type="title"/>
          </p:nvPr>
        </p:nvSpPr>
        <p:spPr/>
        <p:txBody>
          <a:bodyPr/>
          <a:lstStyle/>
          <a:p>
            <a:r>
              <a:rPr lang="en-US" b="1" dirty="0" smtClean="0">
                <a:latin typeface="Times New Roman" pitchFamily="18" charset="0"/>
                <a:cs typeface="Times New Roman" pitchFamily="18" charset="0"/>
              </a:rPr>
              <a:t>Why do we need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Response to Intervention?</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495519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lgn="ctr">
              <a:buNone/>
            </a:pPr>
            <a:r>
              <a:rPr lang="en-US" sz="3600" dirty="0">
                <a:latin typeface="Times New Roman" pitchFamily="18" charset="0"/>
                <a:ea typeface="Microsoft Yi Baiti" pitchFamily="66" charset="0"/>
                <a:cs typeface="Times New Roman" pitchFamily="18" charset="0"/>
              </a:rPr>
              <a:t> </a:t>
            </a:r>
            <a:r>
              <a:rPr lang="en-US" sz="3600" b="1" dirty="0" smtClean="0">
                <a:latin typeface="Times New Roman" pitchFamily="18" charset="0"/>
                <a:ea typeface="Microsoft Yi Baiti" pitchFamily="66" charset="0"/>
                <a:cs typeface="Times New Roman" pitchFamily="18" charset="0"/>
              </a:rPr>
              <a:t>Reading Sufficiency Act</a:t>
            </a:r>
          </a:p>
          <a:p>
            <a:pPr marL="0" indent="0">
              <a:buNone/>
            </a:pPr>
            <a:endParaRPr lang="en-US" sz="3600" dirty="0">
              <a:latin typeface="Times New Roman" pitchFamily="18" charset="0"/>
              <a:ea typeface="Microsoft Yi Baiti" pitchFamily="66" charset="0"/>
              <a:cs typeface="Times New Roman" pitchFamily="18" charset="0"/>
            </a:endParaRPr>
          </a:p>
          <a:p>
            <a:pPr marL="0" indent="0">
              <a:buNone/>
            </a:pPr>
            <a:endParaRPr lang="en-US" sz="3600" dirty="0" smtClean="0">
              <a:latin typeface="Times New Roman" pitchFamily="18" charset="0"/>
              <a:ea typeface="Microsoft Yi Baiti" pitchFamily="66" charset="0"/>
              <a:cs typeface="Times New Roman" pitchFamily="18" charset="0"/>
            </a:endParaRPr>
          </a:p>
          <a:p>
            <a:endParaRPr lang="en-US" sz="3600" dirty="0">
              <a:latin typeface="Times New Roman" pitchFamily="18" charset="0"/>
              <a:ea typeface="Microsoft Yi Baiti" pitchFamily="66" charset="0"/>
              <a:cs typeface="Times New Roman" pitchFamily="18" charset="0"/>
            </a:endParaRPr>
          </a:p>
        </p:txBody>
      </p:sp>
      <p:sp>
        <p:nvSpPr>
          <p:cNvPr id="4" name="Title 3"/>
          <p:cNvSpPr>
            <a:spLocks noGrp="1"/>
          </p:cNvSpPr>
          <p:nvPr>
            <p:ph type="title"/>
          </p:nvPr>
        </p:nvSpPr>
        <p:spPr/>
        <p:txBody>
          <a:bodyPr/>
          <a:lstStyle/>
          <a:p>
            <a:pPr algn="ctr"/>
            <a:r>
              <a:rPr lang="en-US" b="1" dirty="0" smtClean="0">
                <a:latin typeface="Times New Roman" pitchFamily="18" charset="0"/>
                <a:cs typeface="Times New Roman" pitchFamily="18" charset="0"/>
              </a:rPr>
              <a:t>Why do we need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response to intervention?</a:t>
            </a:r>
            <a:endParaRPr lang="en-US" b="1" dirty="0">
              <a:latin typeface="Times New Roman" pitchFamily="18" charset="0"/>
              <a:cs typeface="Times New Roman" pitchFamily="18" charset="0"/>
            </a:endParaRPr>
          </a:p>
        </p:txBody>
      </p:sp>
      <p:pic>
        <p:nvPicPr>
          <p:cNvPr id="3" name="Picture 2" descr="REACH Coaches ppt botto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18909"/>
            <a:ext cx="9144000" cy="1039091"/>
          </a:xfrm>
          <a:prstGeom prst="rect">
            <a:avLst/>
          </a:prstGeom>
        </p:spPr>
      </p:pic>
      <p:sp>
        <p:nvSpPr>
          <p:cNvPr id="6" name="Rectangle 5"/>
          <p:cNvSpPr/>
          <p:nvPr/>
        </p:nvSpPr>
        <p:spPr>
          <a:xfrm>
            <a:off x="914400" y="2274838"/>
            <a:ext cx="7239000" cy="3108543"/>
          </a:xfrm>
          <a:prstGeom prst="rect">
            <a:avLst/>
          </a:prstGeom>
        </p:spPr>
        <p:txBody>
          <a:bodyPr wrap="square">
            <a:spAutoFit/>
          </a:bodyPr>
          <a:lstStyle/>
          <a:p>
            <a:pPr lvl="0"/>
            <a:endParaRPr lang="en-US" sz="2800" dirty="0" smtClean="0">
              <a:latin typeface="Times New Roman" pitchFamily="18" charset="0"/>
              <a:cs typeface="Times New Roman" pitchFamily="18" charset="0"/>
            </a:endParaRPr>
          </a:p>
          <a:p>
            <a:pPr lvl="0"/>
            <a:r>
              <a:rPr lang="en-US" sz="2800" dirty="0" smtClean="0">
                <a:latin typeface="Times New Roman" pitchFamily="18" charset="0"/>
                <a:cs typeface="Times New Roman" pitchFamily="18" charset="0"/>
              </a:rPr>
              <a:t>If a student’s reading </a:t>
            </a:r>
            <a:r>
              <a:rPr lang="en-US" sz="2800" dirty="0">
                <a:latin typeface="Times New Roman" pitchFamily="18" charset="0"/>
                <a:cs typeface="Times New Roman" pitchFamily="18" charset="0"/>
              </a:rPr>
              <a:t>deficiency is not remedied by the end of third-grade, as demonstrated by scoring at the Unsatisfactory Level on the reading portion of the </a:t>
            </a:r>
            <a:r>
              <a:rPr lang="en-US" sz="2800" b="1" dirty="0">
                <a:latin typeface="Times New Roman" pitchFamily="18" charset="0"/>
                <a:cs typeface="Times New Roman" pitchFamily="18" charset="0"/>
              </a:rPr>
              <a:t>OCCT or OMAAP</a:t>
            </a:r>
            <a:r>
              <a:rPr lang="en-US" sz="2800" dirty="0">
                <a:latin typeface="Times New Roman" pitchFamily="18" charset="0"/>
                <a:cs typeface="Times New Roman" pitchFamily="18" charset="0"/>
              </a:rPr>
              <a:t>, in 2013-2014, the student </a:t>
            </a:r>
            <a:r>
              <a:rPr lang="en-US" sz="2800" b="1" dirty="0">
                <a:latin typeface="Times New Roman" pitchFamily="18" charset="0"/>
                <a:cs typeface="Times New Roman" pitchFamily="18" charset="0"/>
              </a:rPr>
              <a:t>shall</a:t>
            </a:r>
            <a:r>
              <a:rPr lang="en-US" sz="2800" dirty="0">
                <a:latin typeface="Times New Roman" pitchFamily="18" charset="0"/>
                <a:cs typeface="Times New Roman" pitchFamily="18" charset="0"/>
              </a:rPr>
              <a:t> be retained in the third-grade. </a:t>
            </a:r>
          </a:p>
        </p:txBody>
      </p:sp>
    </p:spTree>
    <p:extLst>
      <p:ext uri="{BB962C8B-B14F-4D97-AF65-F5344CB8AC3E}">
        <p14:creationId xmlns:p14="http://schemas.microsoft.com/office/powerpoint/2010/main" val="3158639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98729016"/>
              </p:ext>
            </p:extLst>
          </p:nvPr>
        </p:nvGraphicFramePr>
        <p:xfrm>
          <a:off x="1181101" y="1295400"/>
          <a:ext cx="6781797" cy="4648205"/>
        </p:xfrm>
        <a:graphic>
          <a:graphicData uri="http://schemas.openxmlformats.org/drawingml/2006/table">
            <a:tbl>
              <a:tblPr>
                <a:tableStyleId>{5C22544A-7EE6-4342-B048-85BDC9FD1C3A}</a:tableStyleId>
              </a:tblPr>
              <a:tblGrid>
                <a:gridCol w="990599"/>
                <a:gridCol w="947058"/>
                <a:gridCol w="968828"/>
                <a:gridCol w="968828"/>
                <a:gridCol w="968828"/>
                <a:gridCol w="968828"/>
                <a:gridCol w="968828"/>
              </a:tblGrid>
              <a:tr h="356709">
                <a:tc>
                  <a:txBody>
                    <a:bodyPr/>
                    <a:lstStyle/>
                    <a:p>
                      <a:pPr algn="l" fontAlgn="ctr"/>
                      <a:r>
                        <a:rPr lang="en-US" sz="1800" b="1" u="sng" strike="noStrike" dirty="0">
                          <a:effectLst/>
                        </a:rPr>
                        <a:t>Grade </a:t>
                      </a:r>
                      <a:endParaRPr lang="en-US" sz="1800" b="1" i="0" u="sng" strike="noStrike" dirty="0">
                        <a:solidFill>
                          <a:srgbClr val="000000"/>
                        </a:solidFill>
                        <a:effectLst/>
                        <a:latin typeface="Calibri"/>
                      </a:endParaRPr>
                    </a:p>
                  </a:txBody>
                  <a:tcPr marL="9525" marR="9525" marT="9525" marB="0" anchor="ctr"/>
                </a:tc>
                <a:tc>
                  <a:txBody>
                    <a:bodyPr/>
                    <a:lstStyle/>
                    <a:p>
                      <a:pPr algn="l" fontAlgn="b"/>
                      <a:r>
                        <a:rPr lang="en-US" sz="1800" b="1" u="sng" strike="noStrike" dirty="0">
                          <a:effectLst/>
                        </a:rPr>
                        <a:t>Year</a:t>
                      </a:r>
                      <a:endParaRPr lang="en-US" sz="1800" b="1" i="0" u="sng" strike="noStrike" dirty="0">
                        <a:solidFill>
                          <a:srgbClr val="000000"/>
                        </a:solidFill>
                        <a:effectLst/>
                        <a:latin typeface="Calibri"/>
                      </a:endParaRPr>
                    </a:p>
                  </a:txBody>
                  <a:tcPr marL="9525" marR="9525" marT="9525" marB="0" anchor="b"/>
                </a:tc>
                <a:tc>
                  <a:txBody>
                    <a:bodyPr/>
                    <a:lstStyle/>
                    <a:p>
                      <a:pPr algn="r" fontAlgn="b"/>
                      <a:r>
                        <a:rPr lang="en-US" sz="1800" b="1" u="sng" strike="noStrike" dirty="0">
                          <a:effectLst/>
                        </a:rPr>
                        <a:t>2008</a:t>
                      </a:r>
                      <a:endParaRPr lang="en-US" sz="1800" b="1" i="0" u="sng" strike="noStrike" dirty="0">
                        <a:solidFill>
                          <a:srgbClr val="000000"/>
                        </a:solidFill>
                        <a:effectLst/>
                        <a:latin typeface="Calibri"/>
                      </a:endParaRPr>
                    </a:p>
                  </a:txBody>
                  <a:tcPr marL="9525" marR="9525" marT="9525" marB="0" anchor="b"/>
                </a:tc>
                <a:tc>
                  <a:txBody>
                    <a:bodyPr/>
                    <a:lstStyle/>
                    <a:p>
                      <a:pPr algn="r" fontAlgn="b"/>
                      <a:r>
                        <a:rPr lang="en-US" sz="1800" b="1" u="sng" strike="noStrike" dirty="0">
                          <a:effectLst/>
                        </a:rPr>
                        <a:t>2009</a:t>
                      </a:r>
                      <a:endParaRPr lang="en-US" sz="1800" b="1" i="0" u="sng" strike="noStrike" dirty="0">
                        <a:solidFill>
                          <a:srgbClr val="000000"/>
                        </a:solidFill>
                        <a:effectLst/>
                        <a:latin typeface="Calibri"/>
                      </a:endParaRPr>
                    </a:p>
                  </a:txBody>
                  <a:tcPr marL="9525" marR="9525" marT="9525" marB="0" anchor="b"/>
                </a:tc>
                <a:tc>
                  <a:txBody>
                    <a:bodyPr/>
                    <a:lstStyle/>
                    <a:p>
                      <a:pPr algn="r" fontAlgn="b"/>
                      <a:r>
                        <a:rPr lang="en-US" sz="1800" b="1" u="sng" strike="noStrike" dirty="0">
                          <a:effectLst/>
                        </a:rPr>
                        <a:t>2010</a:t>
                      </a:r>
                      <a:endParaRPr lang="en-US" sz="1800" b="1" i="0" u="sng" strike="noStrike" dirty="0">
                        <a:solidFill>
                          <a:srgbClr val="000000"/>
                        </a:solidFill>
                        <a:effectLst/>
                        <a:latin typeface="Calibri"/>
                      </a:endParaRPr>
                    </a:p>
                  </a:txBody>
                  <a:tcPr marL="9525" marR="9525" marT="9525" marB="0" anchor="b"/>
                </a:tc>
                <a:tc>
                  <a:txBody>
                    <a:bodyPr/>
                    <a:lstStyle/>
                    <a:p>
                      <a:pPr algn="r" fontAlgn="b"/>
                      <a:r>
                        <a:rPr lang="en-US" sz="1800" b="1" u="sng" strike="noStrike" dirty="0">
                          <a:effectLst/>
                        </a:rPr>
                        <a:t>2011</a:t>
                      </a:r>
                      <a:endParaRPr lang="en-US" sz="1800" b="1" i="0" u="sng" strike="noStrike" dirty="0">
                        <a:solidFill>
                          <a:srgbClr val="000000"/>
                        </a:solidFill>
                        <a:effectLst/>
                        <a:latin typeface="Calibri"/>
                      </a:endParaRPr>
                    </a:p>
                  </a:txBody>
                  <a:tcPr marL="9525" marR="9525" marT="9525" marB="0" anchor="b"/>
                </a:tc>
                <a:tc>
                  <a:txBody>
                    <a:bodyPr/>
                    <a:lstStyle/>
                    <a:p>
                      <a:pPr algn="r" fontAlgn="b"/>
                      <a:r>
                        <a:rPr lang="en-US" sz="1800" b="1" u="sng" strike="noStrike" dirty="0">
                          <a:effectLst/>
                        </a:rPr>
                        <a:t>2012</a:t>
                      </a:r>
                      <a:endParaRPr lang="en-US" sz="1800" b="1" i="0" u="sng" strike="noStrike" dirty="0">
                        <a:solidFill>
                          <a:srgbClr val="000000"/>
                        </a:solidFill>
                        <a:effectLst/>
                        <a:latin typeface="Calibri"/>
                      </a:endParaRPr>
                    </a:p>
                  </a:txBody>
                  <a:tcPr marL="9525" marR="9525" marT="9525" marB="0" anchor="b"/>
                </a:tc>
              </a:tr>
              <a:tr h="496650">
                <a:tc rowSpan="3">
                  <a:txBody>
                    <a:bodyPr/>
                    <a:lstStyle/>
                    <a:p>
                      <a:pPr algn="ctr" fontAlgn="ctr"/>
                      <a:r>
                        <a:rPr lang="en-US" sz="2400" b="1" u="none" strike="noStrike" dirty="0">
                          <a:effectLst/>
                        </a:rPr>
                        <a:t>K</a:t>
                      </a:r>
                      <a:endParaRPr lang="en-US" sz="2400" b="1" i="0" u="none" strike="noStrike" dirty="0">
                        <a:solidFill>
                          <a:srgbClr val="000000"/>
                        </a:solidFill>
                        <a:effectLst/>
                        <a:latin typeface="Calibri"/>
                      </a:endParaRPr>
                    </a:p>
                  </a:txBody>
                  <a:tcPr marL="9525" marR="9525" marT="9525" marB="0" anchor="ctr"/>
                </a:tc>
                <a:tc>
                  <a:txBody>
                    <a:bodyPr/>
                    <a:lstStyle/>
                    <a:p>
                      <a:pPr algn="l" fontAlgn="b"/>
                      <a:r>
                        <a:rPr lang="en-US" sz="1200" b="1" u="none" strike="noStrike" dirty="0">
                          <a:effectLst/>
                        </a:rPr>
                        <a:t>Total Students</a:t>
                      </a:r>
                      <a:endParaRPr lang="en-US" sz="1200" b="1" i="0" u="none" strike="noStrike" dirty="0">
                        <a:solidFill>
                          <a:srgbClr val="006100"/>
                        </a:solidFill>
                        <a:effectLst/>
                        <a:latin typeface="Calibri"/>
                      </a:endParaRPr>
                    </a:p>
                  </a:txBody>
                  <a:tcPr marL="9525" marR="9525" marT="9525" marB="0" anchor="b"/>
                </a:tc>
                <a:tc>
                  <a:txBody>
                    <a:bodyPr/>
                    <a:lstStyle/>
                    <a:p>
                      <a:pPr algn="r" fontAlgn="b"/>
                      <a:r>
                        <a:rPr lang="en-US" sz="1600" u="none" strike="noStrike" dirty="0">
                          <a:effectLst/>
                        </a:rPr>
                        <a:t>49298</a:t>
                      </a:r>
                      <a:endParaRPr lang="en-US" sz="1600" b="0" i="0" u="none" strike="noStrike" dirty="0">
                        <a:solidFill>
                          <a:srgbClr val="006100"/>
                        </a:solidFill>
                        <a:effectLst/>
                        <a:latin typeface="Calibri"/>
                      </a:endParaRPr>
                    </a:p>
                  </a:txBody>
                  <a:tcPr marL="9525" marR="9525" marT="9525" marB="0" anchor="b"/>
                </a:tc>
                <a:tc>
                  <a:txBody>
                    <a:bodyPr/>
                    <a:lstStyle/>
                    <a:p>
                      <a:pPr algn="r" fontAlgn="b"/>
                      <a:r>
                        <a:rPr lang="en-US" sz="1600" u="none" strike="noStrike" dirty="0">
                          <a:effectLst/>
                        </a:rPr>
                        <a:t>50491</a:t>
                      </a:r>
                      <a:endParaRPr lang="en-US" sz="1600" b="0" i="0" u="none" strike="noStrike" dirty="0">
                        <a:solidFill>
                          <a:srgbClr val="006100"/>
                        </a:solidFill>
                        <a:effectLst/>
                        <a:latin typeface="Calibri"/>
                      </a:endParaRPr>
                    </a:p>
                  </a:txBody>
                  <a:tcPr marL="9525" marR="9525" marT="9525" marB="0" anchor="b"/>
                </a:tc>
                <a:tc>
                  <a:txBody>
                    <a:bodyPr/>
                    <a:lstStyle/>
                    <a:p>
                      <a:pPr algn="r" fontAlgn="b"/>
                      <a:r>
                        <a:rPr lang="en-US" sz="1600" u="none" strike="noStrike" dirty="0">
                          <a:effectLst/>
                        </a:rPr>
                        <a:t>51026</a:t>
                      </a:r>
                      <a:endParaRPr lang="en-US" sz="1600" b="0" i="0" u="none" strike="noStrike" dirty="0">
                        <a:solidFill>
                          <a:srgbClr val="006100"/>
                        </a:solidFill>
                        <a:effectLst/>
                        <a:latin typeface="Calibri"/>
                      </a:endParaRPr>
                    </a:p>
                  </a:txBody>
                  <a:tcPr marL="9525" marR="9525" marT="9525" marB="0" anchor="b"/>
                </a:tc>
                <a:tc>
                  <a:txBody>
                    <a:bodyPr/>
                    <a:lstStyle/>
                    <a:p>
                      <a:pPr algn="r" fontAlgn="b"/>
                      <a:r>
                        <a:rPr lang="en-US" sz="1600" u="none" strike="noStrike" dirty="0">
                          <a:effectLst/>
                        </a:rPr>
                        <a:t>52101</a:t>
                      </a:r>
                      <a:endParaRPr lang="en-US" sz="1600" b="0" i="0" u="none" strike="noStrike" dirty="0">
                        <a:solidFill>
                          <a:srgbClr val="006100"/>
                        </a:solidFill>
                        <a:effectLst/>
                        <a:latin typeface="Calibri"/>
                      </a:endParaRPr>
                    </a:p>
                  </a:txBody>
                  <a:tcPr marL="9525" marR="9525" marT="9525" marB="0" anchor="b"/>
                </a:tc>
                <a:tc>
                  <a:txBody>
                    <a:bodyPr/>
                    <a:lstStyle/>
                    <a:p>
                      <a:pPr algn="r" fontAlgn="b"/>
                      <a:r>
                        <a:rPr lang="en-US" sz="1600" u="none" strike="noStrike" dirty="0">
                          <a:effectLst/>
                        </a:rPr>
                        <a:t>53044</a:t>
                      </a:r>
                      <a:endParaRPr lang="en-US" sz="1600" b="0" i="0" u="none" strike="noStrike" dirty="0">
                        <a:solidFill>
                          <a:srgbClr val="006100"/>
                        </a:solidFill>
                        <a:effectLst/>
                        <a:latin typeface="Calibri"/>
                      </a:endParaRPr>
                    </a:p>
                  </a:txBody>
                  <a:tcPr marL="9525" marR="9525" marT="9525" marB="0" anchor="b"/>
                </a:tc>
              </a:tr>
              <a:tr h="288112">
                <a:tc vMerge="1">
                  <a:txBody>
                    <a:bodyPr/>
                    <a:lstStyle/>
                    <a:p>
                      <a:endParaRPr lang="en-US"/>
                    </a:p>
                  </a:txBody>
                  <a:tcPr/>
                </a:tc>
                <a:tc>
                  <a:txBody>
                    <a:bodyPr/>
                    <a:lstStyle/>
                    <a:p>
                      <a:pPr algn="l" fontAlgn="b"/>
                      <a:r>
                        <a:rPr lang="en-US" sz="1200" b="1" u="none" strike="noStrike" dirty="0">
                          <a:effectLst/>
                        </a:rPr>
                        <a:t>October</a:t>
                      </a:r>
                      <a:endParaRPr lang="en-US" sz="1200" b="1" i="0" u="none" strike="noStrike" dirty="0">
                        <a:solidFill>
                          <a:srgbClr val="3F3F76"/>
                        </a:solidFill>
                        <a:effectLst/>
                        <a:latin typeface="Calibri"/>
                      </a:endParaRPr>
                    </a:p>
                  </a:txBody>
                  <a:tcPr marL="9525" marR="9525" marT="9525" marB="0" anchor="b"/>
                </a:tc>
                <a:tc>
                  <a:txBody>
                    <a:bodyPr/>
                    <a:lstStyle/>
                    <a:p>
                      <a:pPr algn="r" fontAlgn="b"/>
                      <a:r>
                        <a:rPr lang="en-US" sz="1600" u="none" strike="noStrike" dirty="0">
                          <a:effectLst/>
                        </a:rPr>
                        <a:t>18871</a:t>
                      </a:r>
                      <a:endParaRPr lang="en-US" sz="1600" b="0" i="0" u="none" strike="noStrike" dirty="0">
                        <a:solidFill>
                          <a:srgbClr val="3F3F76"/>
                        </a:solidFill>
                        <a:effectLst/>
                        <a:latin typeface="Calibri"/>
                      </a:endParaRPr>
                    </a:p>
                  </a:txBody>
                  <a:tcPr marL="9525" marR="9525" marT="9525" marB="0" anchor="b"/>
                </a:tc>
                <a:tc>
                  <a:txBody>
                    <a:bodyPr/>
                    <a:lstStyle/>
                    <a:p>
                      <a:pPr algn="r" fontAlgn="b"/>
                      <a:r>
                        <a:rPr lang="en-US" sz="1600" u="none" strike="noStrike" dirty="0">
                          <a:effectLst/>
                        </a:rPr>
                        <a:t>18769</a:t>
                      </a:r>
                      <a:endParaRPr lang="en-US" sz="1600" b="0" i="0" u="none" strike="noStrike" dirty="0">
                        <a:solidFill>
                          <a:srgbClr val="3F3F76"/>
                        </a:solidFill>
                        <a:effectLst/>
                        <a:latin typeface="Calibri"/>
                      </a:endParaRPr>
                    </a:p>
                  </a:txBody>
                  <a:tcPr marL="9525" marR="9525" marT="9525" marB="0" anchor="b"/>
                </a:tc>
                <a:tc>
                  <a:txBody>
                    <a:bodyPr/>
                    <a:lstStyle/>
                    <a:p>
                      <a:pPr algn="r" fontAlgn="b"/>
                      <a:r>
                        <a:rPr lang="en-US" sz="1600" u="none" strike="noStrike" dirty="0">
                          <a:effectLst/>
                        </a:rPr>
                        <a:t>18824</a:t>
                      </a:r>
                      <a:endParaRPr lang="en-US" sz="1600" b="0" i="0" u="none" strike="noStrike" dirty="0">
                        <a:solidFill>
                          <a:srgbClr val="3F3F76"/>
                        </a:solidFill>
                        <a:effectLst/>
                        <a:latin typeface="Calibri"/>
                      </a:endParaRPr>
                    </a:p>
                  </a:txBody>
                  <a:tcPr marL="9525" marR="9525" marT="9525" marB="0" anchor="b"/>
                </a:tc>
                <a:tc>
                  <a:txBody>
                    <a:bodyPr/>
                    <a:lstStyle/>
                    <a:p>
                      <a:pPr algn="r" fontAlgn="b"/>
                      <a:r>
                        <a:rPr lang="en-US" sz="1600" u="none" strike="noStrike" dirty="0">
                          <a:effectLst/>
                        </a:rPr>
                        <a:t>19061</a:t>
                      </a:r>
                      <a:endParaRPr lang="en-US" sz="1600" b="0" i="0" u="none" strike="noStrike" dirty="0">
                        <a:solidFill>
                          <a:srgbClr val="3F3F76"/>
                        </a:solidFill>
                        <a:effectLst/>
                        <a:latin typeface="Calibri"/>
                      </a:endParaRPr>
                    </a:p>
                  </a:txBody>
                  <a:tcPr marL="9525" marR="9525" marT="9525" marB="0" anchor="b"/>
                </a:tc>
                <a:tc>
                  <a:txBody>
                    <a:bodyPr/>
                    <a:lstStyle/>
                    <a:p>
                      <a:pPr algn="r" fontAlgn="b"/>
                      <a:r>
                        <a:rPr lang="en-US" sz="1600" u="none" strike="noStrike" dirty="0">
                          <a:effectLst/>
                        </a:rPr>
                        <a:t>20384</a:t>
                      </a:r>
                      <a:endParaRPr lang="en-US" sz="1600" b="0" i="0" u="none" strike="noStrike" dirty="0">
                        <a:solidFill>
                          <a:srgbClr val="3F3F76"/>
                        </a:solidFill>
                        <a:effectLst/>
                        <a:latin typeface="Calibri"/>
                      </a:endParaRPr>
                    </a:p>
                  </a:txBody>
                  <a:tcPr marL="9525" marR="9525" marT="9525" marB="0" anchor="b"/>
                </a:tc>
              </a:tr>
              <a:tr h="288112">
                <a:tc vMerge="1">
                  <a:txBody>
                    <a:bodyPr/>
                    <a:lstStyle/>
                    <a:p>
                      <a:endParaRPr lang="en-US"/>
                    </a:p>
                  </a:txBody>
                  <a:tcPr/>
                </a:tc>
                <a:tc>
                  <a:txBody>
                    <a:bodyPr/>
                    <a:lstStyle/>
                    <a:p>
                      <a:pPr algn="l" fontAlgn="b"/>
                      <a:r>
                        <a:rPr lang="en-US" sz="1200" b="1" u="none" strike="noStrike" dirty="0">
                          <a:effectLst/>
                        </a:rPr>
                        <a:t>April</a:t>
                      </a:r>
                      <a:endParaRPr lang="en-US" sz="1200" b="1" i="0" u="none" strike="noStrike" dirty="0">
                        <a:solidFill>
                          <a:srgbClr val="9C0006"/>
                        </a:solidFill>
                        <a:effectLst/>
                        <a:latin typeface="Calibri"/>
                      </a:endParaRPr>
                    </a:p>
                  </a:txBody>
                  <a:tcPr marL="9525" marR="9525" marT="9525" marB="0" anchor="b"/>
                </a:tc>
                <a:tc>
                  <a:txBody>
                    <a:bodyPr/>
                    <a:lstStyle/>
                    <a:p>
                      <a:pPr algn="r" fontAlgn="b"/>
                      <a:r>
                        <a:rPr lang="en-US" sz="1600" u="none" strike="noStrike" dirty="0">
                          <a:effectLst/>
                        </a:rPr>
                        <a:t>9121</a:t>
                      </a:r>
                      <a:endParaRPr lang="en-US" sz="1600" b="0" i="0" u="none" strike="noStrike" dirty="0">
                        <a:solidFill>
                          <a:srgbClr val="9C0006"/>
                        </a:solidFill>
                        <a:effectLst/>
                        <a:latin typeface="Calibri"/>
                      </a:endParaRPr>
                    </a:p>
                  </a:txBody>
                  <a:tcPr marL="9525" marR="9525" marT="9525" marB="0" anchor="b"/>
                </a:tc>
                <a:tc>
                  <a:txBody>
                    <a:bodyPr/>
                    <a:lstStyle/>
                    <a:p>
                      <a:pPr algn="r" fontAlgn="b"/>
                      <a:r>
                        <a:rPr lang="en-US" sz="1600" u="none" strike="noStrike" dirty="0">
                          <a:effectLst/>
                        </a:rPr>
                        <a:t>8720</a:t>
                      </a:r>
                      <a:endParaRPr lang="en-US" sz="1600" b="0" i="0" u="none" strike="noStrike" dirty="0">
                        <a:solidFill>
                          <a:srgbClr val="9C0006"/>
                        </a:solidFill>
                        <a:effectLst/>
                        <a:latin typeface="Calibri"/>
                      </a:endParaRPr>
                    </a:p>
                  </a:txBody>
                  <a:tcPr marL="9525" marR="9525" marT="9525" marB="0" anchor="b"/>
                </a:tc>
                <a:tc>
                  <a:txBody>
                    <a:bodyPr/>
                    <a:lstStyle/>
                    <a:p>
                      <a:pPr algn="r" fontAlgn="b"/>
                      <a:r>
                        <a:rPr lang="en-US" sz="1600" u="none" strike="noStrike" dirty="0">
                          <a:effectLst/>
                        </a:rPr>
                        <a:t>8617</a:t>
                      </a:r>
                      <a:endParaRPr lang="en-US" sz="1600" b="0" i="0" u="none" strike="noStrike" dirty="0">
                        <a:solidFill>
                          <a:srgbClr val="9C0006"/>
                        </a:solidFill>
                        <a:effectLst/>
                        <a:latin typeface="Calibri"/>
                      </a:endParaRPr>
                    </a:p>
                  </a:txBody>
                  <a:tcPr marL="9525" marR="9525" marT="9525" marB="0" anchor="b"/>
                </a:tc>
                <a:tc>
                  <a:txBody>
                    <a:bodyPr/>
                    <a:lstStyle/>
                    <a:p>
                      <a:pPr algn="r" fontAlgn="b"/>
                      <a:r>
                        <a:rPr lang="en-US" sz="1600" u="none" strike="noStrike" dirty="0">
                          <a:effectLst/>
                        </a:rPr>
                        <a:t>8851</a:t>
                      </a:r>
                      <a:endParaRPr lang="en-US" sz="1600" b="0" i="0" u="none" strike="noStrike" dirty="0">
                        <a:solidFill>
                          <a:srgbClr val="9C0006"/>
                        </a:solidFill>
                        <a:effectLst/>
                        <a:latin typeface="Calibri"/>
                      </a:endParaRPr>
                    </a:p>
                  </a:txBody>
                  <a:tcPr marL="9525" marR="9525" marT="9525" marB="0" anchor="b"/>
                </a:tc>
                <a:tc>
                  <a:txBody>
                    <a:bodyPr/>
                    <a:lstStyle/>
                    <a:p>
                      <a:pPr algn="r" fontAlgn="b"/>
                      <a:r>
                        <a:rPr lang="en-US" sz="1600" u="none" strike="noStrike" dirty="0">
                          <a:effectLst/>
                        </a:rPr>
                        <a:t>9857</a:t>
                      </a:r>
                      <a:endParaRPr lang="en-US" sz="1600" b="0" i="0" u="none" strike="noStrike" dirty="0">
                        <a:solidFill>
                          <a:srgbClr val="9C0006"/>
                        </a:solidFill>
                        <a:effectLst/>
                        <a:latin typeface="Calibri"/>
                      </a:endParaRPr>
                    </a:p>
                  </a:txBody>
                  <a:tcPr marL="9525" marR="9525" marT="9525" marB="0" anchor="b"/>
                </a:tc>
              </a:tr>
              <a:tr h="496650">
                <a:tc rowSpan="3">
                  <a:txBody>
                    <a:bodyPr/>
                    <a:lstStyle/>
                    <a:p>
                      <a:pPr algn="ctr" fontAlgn="ctr"/>
                      <a:r>
                        <a:rPr lang="en-US" sz="2400" b="1" u="none" strike="noStrike" dirty="0">
                          <a:effectLst/>
                        </a:rPr>
                        <a:t>1</a:t>
                      </a:r>
                      <a:endParaRPr lang="en-US" sz="2400" b="1" i="0" u="none" strike="noStrike" dirty="0">
                        <a:solidFill>
                          <a:srgbClr val="000000"/>
                        </a:solidFill>
                        <a:effectLst/>
                        <a:latin typeface="Calibri"/>
                      </a:endParaRPr>
                    </a:p>
                  </a:txBody>
                  <a:tcPr marL="9525" marR="9525" marT="9525" marB="0" anchor="ctr"/>
                </a:tc>
                <a:tc>
                  <a:txBody>
                    <a:bodyPr/>
                    <a:lstStyle/>
                    <a:p>
                      <a:pPr algn="l" fontAlgn="b"/>
                      <a:r>
                        <a:rPr lang="en-US" sz="1200" b="1" u="none" strike="noStrike" dirty="0">
                          <a:effectLst/>
                        </a:rPr>
                        <a:t>Total Students</a:t>
                      </a:r>
                      <a:endParaRPr lang="en-US" sz="1200" b="1" i="0" u="none" strike="noStrike" dirty="0">
                        <a:solidFill>
                          <a:srgbClr val="006100"/>
                        </a:solidFill>
                        <a:effectLst/>
                        <a:latin typeface="Calibri"/>
                      </a:endParaRPr>
                    </a:p>
                  </a:txBody>
                  <a:tcPr marL="9525" marR="9525" marT="9525" marB="0" anchor="b"/>
                </a:tc>
                <a:tc>
                  <a:txBody>
                    <a:bodyPr/>
                    <a:lstStyle/>
                    <a:p>
                      <a:pPr algn="r" fontAlgn="b"/>
                      <a:r>
                        <a:rPr lang="en-US" sz="1600" u="none" strike="noStrike" dirty="0">
                          <a:effectLst/>
                        </a:rPr>
                        <a:t>51527</a:t>
                      </a:r>
                      <a:endParaRPr lang="en-US" sz="1600" b="0" i="0" u="none" strike="noStrike" dirty="0">
                        <a:solidFill>
                          <a:srgbClr val="006100"/>
                        </a:solidFill>
                        <a:effectLst/>
                        <a:latin typeface="Calibri"/>
                      </a:endParaRPr>
                    </a:p>
                  </a:txBody>
                  <a:tcPr marL="9525" marR="9525" marT="9525" marB="0" anchor="b"/>
                </a:tc>
                <a:tc>
                  <a:txBody>
                    <a:bodyPr/>
                    <a:lstStyle/>
                    <a:p>
                      <a:pPr algn="r" fontAlgn="b"/>
                      <a:r>
                        <a:rPr lang="en-US" sz="1600" u="none" strike="noStrike" dirty="0">
                          <a:effectLst/>
                        </a:rPr>
                        <a:t>51533</a:t>
                      </a:r>
                      <a:endParaRPr lang="en-US" sz="1600" b="0" i="0" u="none" strike="noStrike" dirty="0">
                        <a:solidFill>
                          <a:srgbClr val="006100"/>
                        </a:solidFill>
                        <a:effectLst/>
                        <a:latin typeface="Calibri"/>
                      </a:endParaRPr>
                    </a:p>
                  </a:txBody>
                  <a:tcPr marL="9525" marR="9525" marT="9525" marB="0" anchor="b"/>
                </a:tc>
                <a:tc>
                  <a:txBody>
                    <a:bodyPr/>
                    <a:lstStyle/>
                    <a:p>
                      <a:pPr algn="r" fontAlgn="b"/>
                      <a:r>
                        <a:rPr lang="en-US" sz="1600" u="none" strike="noStrike" dirty="0">
                          <a:effectLst/>
                        </a:rPr>
                        <a:t>52443</a:t>
                      </a:r>
                      <a:endParaRPr lang="en-US" sz="1600" b="0" i="0" u="none" strike="noStrike" dirty="0">
                        <a:solidFill>
                          <a:srgbClr val="006100"/>
                        </a:solidFill>
                        <a:effectLst/>
                        <a:latin typeface="Calibri"/>
                      </a:endParaRPr>
                    </a:p>
                  </a:txBody>
                  <a:tcPr marL="9525" marR="9525" marT="9525" marB="0" anchor="b"/>
                </a:tc>
                <a:tc>
                  <a:txBody>
                    <a:bodyPr/>
                    <a:lstStyle/>
                    <a:p>
                      <a:pPr algn="r" fontAlgn="b"/>
                      <a:r>
                        <a:rPr lang="en-US" sz="1600" u="none" strike="noStrike" dirty="0">
                          <a:effectLst/>
                        </a:rPr>
                        <a:t>52415</a:t>
                      </a:r>
                      <a:endParaRPr lang="en-US" sz="1600" b="0" i="0" u="none" strike="noStrike" dirty="0">
                        <a:solidFill>
                          <a:srgbClr val="006100"/>
                        </a:solidFill>
                        <a:effectLst/>
                        <a:latin typeface="Calibri"/>
                      </a:endParaRPr>
                    </a:p>
                  </a:txBody>
                  <a:tcPr marL="9525" marR="9525" marT="9525" marB="0" anchor="b"/>
                </a:tc>
                <a:tc>
                  <a:txBody>
                    <a:bodyPr/>
                    <a:lstStyle/>
                    <a:p>
                      <a:pPr algn="r" fontAlgn="b"/>
                      <a:r>
                        <a:rPr lang="en-US" sz="1600" u="none" strike="noStrike" dirty="0">
                          <a:effectLst/>
                        </a:rPr>
                        <a:t>53135</a:t>
                      </a:r>
                      <a:endParaRPr lang="en-US" sz="1600" b="0" i="0" u="none" strike="noStrike" dirty="0">
                        <a:solidFill>
                          <a:srgbClr val="006100"/>
                        </a:solidFill>
                        <a:effectLst/>
                        <a:latin typeface="Calibri"/>
                      </a:endParaRPr>
                    </a:p>
                  </a:txBody>
                  <a:tcPr marL="9525" marR="9525" marT="9525" marB="0" anchor="b"/>
                </a:tc>
              </a:tr>
              <a:tr h="288112">
                <a:tc vMerge="1">
                  <a:txBody>
                    <a:bodyPr/>
                    <a:lstStyle/>
                    <a:p>
                      <a:endParaRPr lang="en-US"/>
                    </a:p>
                  </a:txBody>
                  <a:tcPr/>
                </a:tc>
                <a:tc>
                  <a:txBody>
                    <a:bodyPr/>
                    <a:lstStyle/>
                    <a:p>
                      <a:pPr algn="l" fontAlgn="b"/>
                      <a:r>
                        <a:rPr lang="en-US" sz="1200" b="1" u="none" strike="noStrike" dirty="0">
                          <a:effectLst/>
                        </a:rPr>
                        <a:t>October</a:t>
                      </a:r>
                      <a:endParaRPr lang="en-US" sz="1200" b="1" i="0" u="none" strike="noStrike" dirty="0">
                        <a:solidFill>
                          <a:srgbClr val="3F3F76"/>
                        </a:solidFill>
                        <a:effectLst/>
                        <a:latin typeface="Calibri"/>
                      </a:endParaRPr>
                    </a:p>
                  </a:txBody>
                  <a:tcPr marL="9525" marR="9525" marT="9525" marB="0" anchor="b"/>
                </a:tc>
                <a:tc>
                  <a:txBody>
                    <a:bodyPr/>
                    <a:lstStyle/>
                    <a:p>
                      <a:pPr algn="r" fontAlgn="b"/>
                      <a:r>
                        <a:rPr lang="en-US" sz="1600" u="none" strike="noStrike" dirty="0">
                          <a:effectLst/>
                        </a:rPr>
                        <a:t>16749</a:t>
                      </a:r>
                      <a:endParaRPr lang="en-US" sz="1600" b="0" i="0" u="none" strike="noStrike" dirty="0">
                        <a:solidFill>
                          <a:srgbClr val="3F3F76"/>
                        </a:solidFill>
                        <a:effectLst/>
                        <a:latin typeface="Calibri"/>
                      </a:endParaRPr>
                    </a:p>
                  </a:txBody>
                  <a:tcPr marL="9525" marR="9525" marT="9525" marB="0" anchor="b"/>
                </a:tc>
                <a:tc>
                  <a:txBody>
                    <a:bodyPr/>
                    <a:lstStyle/>
                    <a:p>
                      <a:pPr algn="r" fontAlgn="b"/>
                      <a:r>
                        <a:rPr lang="en-US" sz="1600" u="none" strike="noStrike" dirty="0">
                          <a:effectLst/>
                        </a:rPr>
                        <a:t>15359</a:t>
                      </a:r>
                      <a:endParaRPr lang="en-US" sz="1600" b="0" i="0" u="none" strike="noStrike" dirty="0">
                        <a:solidFill>
                          <a:srgbClr val="3F3F76"/>
                        </a:solidFill>
                        <a:effectLst/>
                        <a:latin typeface="Calibri"/>
                      </a:endParaRPr>
                    </a:p>
                  </a:txBody>
                  <a:tcPr marL="9525" marR="9525" marT="9525" marB="0" anchor="b"/>
                </a:tc>
                <a:tc>
                  <a:txBody>
                    <a:bodyPr/>
                    <a:lstStyle/>
                    <a:p>
                      <a:pPr algn="r" fontAlgn="b"/>
                      <a:r>
                        <a:rPr lang="en-US" sz="1600" u="none" strike="noStrike" dirty="0">
                          <a:effectLst/>
                        </a:rPr>
                        <a:t>15647</a:t>
                      </a:r>
                      <a:endParaRPr lang="en-US" sz="1600" b="0" i="0" u="none" strike="noStrike" dirty="0">
                        <a:solidFill>
                          <a:srgbClr val="3F3F76"/>
                        </a:solidFill>
                        <a:effectLst/>
                        <a:latin typeface="Calibri"/>
                      </a:endParaRPr>
                    </a:p>
                  </a:txBody>
                  <a:tcPr marL="9525" marR="9525" marT="9525" marB="0" anchor="b"/>
                </a:tc>
                <a:tc>
                  <a:txBody>
                    <a:bodyPr/>
                    <a:lstStyle/>
                    <a:p>
                      <a:pPr algn="r" fontAlgn="b"/>
                      <a:r>
                        <a:rPr lang="en-US" sz="1600" u="none" strike="noStrike" dirty="0">
                          <a:effectLst/>
                        </a:rPr>
                        <a:t>16220</a:t>
                      </a:r>
                      <a:endParaRPr lang="en-US" sz="1600" b="0" i="0" u="none" strike="noStrike" dirty="0">
                        <a:solidFill>
                          <a:srgbClr val="3F3F76"/>
                        </a:solidFill>
                        <a:effectLst/>
                        <a:latin typeface="Calibri"/>
                      </a:endParaRPr>
                    </a:p>
                  </a:txBody>
                  <a:tcPr marL="9525" marR="9525" marT="9525" marB="0" anchor="b"/>
                </a:tc>
                <a:tc>
                  <a:txBody>
                    <a:bodyPr/>
                    <a:lstStyle/>
                    <a:p>
                      <a:pPr algn="r" fontAlgn="b"/>
                      <a:r>
                        <a:rPr lang="en-US" sz="1600" u="none" strike="noStrike" dirty="0">
                          <a:effectLst/>
                        </a:rPr>
                        <a:t>19120</a:t>
                      </a:r>
                      <a:endParaRPr lang="en-US" sz="1600" b="0" i="0" u="none" strike="noStrike" dirty="0">
                        <a:solidFill>
                          <a:srgbClr val="3F3F76"/>
                        </a:solidFill>
                        <a:effectLst/>
                        <a:latin typeface="Calibri"/>
                      </a:endParaRPr>
                    </a:p>
                  </a:txBody>
                  <a:tcPr marL="9525" marR="9525" marT="9525" marB="0" anchor="b"/>
                </a:tc>
              </a:tr>
              <a:tr h="288112">
                <a:tc vMerge="1">
                  <a:txBody>
                    <a:bodyPr/>
                    <a:lstStyle/>
                    <a:p>
                      <a:endParaRPr lang="en-US"/>
                    </a:p>
                  </a:txBody>
                  <a:tcPr/>
                </a:tc>
                <a:tc>
                  <a:txBody>
                    <a:bodyPr/>
                    <a:lstStyle/>
                    <a:p>
                      <a:pPr algn="l" fontAlgn="b"/>
                      <a:r>
                        <a:rPr lang="en-US" sz="1200" b="1" u="none" strike="noStrike" dirty="0">
                          <a:effectLst/>
                        </a:rPr>
                        <a:t>April</a:t>
                      </a:r>
                      <a:endParaRPr lang="en-US" sz="1200" b="1" i="0" u="none" strike="noStrike" dirty="0">
                        <a:solidFill>
                          <a:srgbClr val="9C0006"/>
                        </a:solidFill>
                        <a:effectLst/>
                        <a:latin typeface="Calibri"/>
                      </a:endParaRPr>
                    </a:p>
                  </a:txBody>
                  <a:tcPr marL="9525" marR="9525" marT="9525" marB="0" anchor="b"/>
                </a:tc>
                <a:tc>
                  <a:txBody>
                    <a:bodyPr/>
                    <a:lstStyle/>
                    <a:p>
                      <a:pPr algn="r" fontAlgn="b"/>
                      <a:r>
                        <a:rPr lang="en-US" sz="1600" u="none" strike="noStrike" dirty="0">
                          <a:effectLst/>
                        </a:rPr>
                        <a:t>8212</a:t>
                      </a:r>
                      <a:endParaRPr lang="en-US" sz="1600" b="0" i="0" u="none" strike="noStrike" dirty="0">
                        <a:solidFill>
                          <a:srgbClr val="9C0006"/>
                        </a:solidFill>
                        <a:effectLst/>
                        <a:latin typeface="Calibri"/>
                      </a:endParaRPr>
                    </a:p>
                  </a:txBody>
                  <a:tcPr marL="9525" marR="9525" marT="9525" marB="0" anchor="b"/>
                </a:tc>
                <a:tc>
                  <a:txBody>
                    <a:bodyPr/>
                    <a:lstStyle/>
                    <a:p>
                      <a:pPr algn="r" fontAlgn="b"/>
                      <a:r>
                        <a:rPr lang="en-US" sz="1600" u="none" strike="noStrike" dirty="0">
                          <a:effectLst/>
                        </a:rPr>
                        <a:t>6802</a:t>
                      </a:r>
                      <a:endParaRPr lang="en-US" sz="1600" b="0" i="0" u="none" strike="noStrike" dirty="0">
                        <a:solidFill>
                          <a:srgbClr val="9C0006"/>
                        </a:solidFill>
                        <a:effectLst/>
                        <a:latin typeface="Calibri"/>
                      </a:endParaRPr>
                    </a:p>
                  </a:txBody>
                  <a:tcPr marL="9525" marR="9525" marT="9525" marB="0" anchor="b"/>
                </a:tc>
                <a:tc>
                  <a:txBody>
                    <a:bodyPr/>
                    <a:lstStyle/>
                    <a:p>
                      <a:pPr algn="r" fontAlgn="b"/>
                      <a:r>
                        <a:rPr lang="en-US" sz="1600" u="none" strike="noStrike" dirty="0">
                          <a:effectLst/>
                        </a:rPr>
                        <a:t>7663</a:t>
                      </a:r>
                      <a:endParaRPr lang="en-US" sz="1600" b="0" i="0" u="none" strike="noStrike" dirty="0">
                        <a:solidFill>
                          <a:srgbClr val="9C0006"/>
                        </a:solidFill>
                        <a:effectLst/>
                        <a:latin typeface="Calibri"/>
                      </a:endParaRPr>
                    </a:p>
                  </a:txBody>
                  <a:tcPr marL="9525" marR="9525" marT="9525" marB="0" anchor="b"/>
                </a:tc>
                <a:tc>
                  <a:txBody>
                    <a:bodyPr/>
                    <a:lstStyle/>
                    <a:p>
                      <a:pPr algn="r" fontAlgn="b"/>
                      <a:r>
                        <a:rPr lang="en-US" sz="1600" u="none" strike="noStrike" dirty="0">
                          <a:effectLst/>
                        </a:rPr>
                        <a:t>7878</a:t>
                      </a:r>
                      <a:endParaRPr lang="en-US" sz="1600" b="0" i="0" u="none" strike="noStrike" dirty="0">
                        <a:solidFill>
                          <a:srgbClr val="9C0006"/>
                        </a:solidFill>
                        <a:effectLst/>
                        <a:latin typeface="Calibri"/>
                      </a:endParaRPr>
                    </a:p>
                  </a:txBody>
                  <a:tcPr marL="9525" marR="9525" marT="9525" marB="0" anchor="b"/>
                </a:tc>
                <a:tc>
                  <a:txBody>
                    <a:bodyPr/>
                    <a:lstStyle/>
                    <a:p>
                      <a:pPr algn="r" fontAlgn="b"/>
                      <a:r>
                        <a:rPr lang="en-US" sz="1600" u="none" strike="noStrike" dirty="0">
                          <a:effectLst/>
                        </a:rPr>
                        <a:t>8882</a:t>
                      </a:r>
                      <a:endParaRPr lang="en-US" sz="1600" b="0" i="0" u="none" strike="noStrike" dirty="0">
                        <a:solidFill>
                          <a:srgbClr val="9C0006"/>
                        </a:solidFill>
                        <a:effectLst/>
                        <a:latin typeface="Calibri"/>
                      </a:endParaRPr>
                    </a:p>
                  </a:txBody>
                  <a:tcPr marL="9525" marR="9525" marT="9525" marB="0" anchor="b"/>
                </a:tc>
              </a:tr>
              <a:tr h="496650">
                <a:tc rowSpan="3">
                  <a:txBody>
                    <a:bodyPr/>
                    <a:lstStyle/>
                    <a:p>
                      <a:pPr algn="ctr" fontAlgn="ctr"/>
                      <a:r>
                        <a:rPr lang="en-US" sz="2400" b="1" u="none" strike="noStrike" dirty="0">
                          <a:effectLst/>
                        </a:rPr>
                        <a:t>2</a:t>
                      </a:r>
                      <a:endParaRPr lang="en-US" sz="2400" b="1" i="0" u="none" strike="noStrike" dirty="0">
                        <a:solidFill>
                          <a:srgbClr val="000000"/>
                        </a:solidFill>
                        <a:effectLst/>
                        <a:latin typeface="Calibri"/>
                      </a:endParaRPr>
                    </a:p>
                  </a:txBody>
                  <a:tcPr marL="9525" marR="9525" marT="9525" marB="0" anchor="ctr"/>
                </a:tc>
                <a:tc>
                  <a:txBody>
                    <a:bodyPr/>
                    <a:lstStyle/>
                    <a:p>
                      <a:pPr algn="l" fontAlgn="b"/>
                      <a:r>
                        <a:rPr lang="en-US" sz="1200" b="1" u="none" strike="noStrike" dirty="0">
                          <a:effectLst/>
                        </a:rPr>
                        <a:t>Total Students</a:t>
                      </a:r>
                      <a:endParaRPr lang="en-US" sz="1200" b="1" i="0" u="none" strike="noStrike" dirty="0">
                        <a:solidFill>
                          <a:srgbClr val="006100"/>
                        </a:solidFill>
                        <a:effectLst/>
                        <a:latin typeface="Calibri"/>
                      </a:endParaRPr>
                    </a:p>
                  </a:txBody>
                  <a:tcPr marL="9525" marR="9525" marT="9525" marB="0" anchor="b"/>
                </a:tc>
                <a:tc>
                  <a:txBody>
                    <a:bodyPr/>
                    <a:lstStyle/>
                    <a:p>
                      <a:pPr algn="r" fontAlgn="b"/>
                      <a:r>
                        <a:rPr lang="en-US" sz="1600" u="none" strike="noStrike" dirty="0">
                          <a:effectLst/>
                        </a:rPr>
                        <a:t>48371</a:t>
                      </a:r>
                      <a:endParaRPr lang="en-US" sz="1600" b="0" i="0" u="none" strike="noStrike" dirty="0">
                        <a:solidFill>
                          <a:srgbClr val="006100"/>
                        </a:solidFill>
                        <a:effectLst/>
                        <a:latin typeface="Calibri"/>
                      </a:endParaRPr>
                    </a:p>
                  </a:txBody>
                  <a:tcPr marL="9525" marR="9525" marT="9525" marB="0" anchor="b"/>
                </a:tc>
                <a:tc>
                  <a:txBody>
                    <a:bodyPr/>
                    <a:lstStyle/>
                    <a:p>
                      <a:pPr algn="r" fontAlgn="b"/>
                      <a:r>
                        <a:rPr lang="en-US" sz="1600" u="none" strike="noStrike" dirty="0">
                          <a:effectLst/>
                        </a:rPr>
                        <a:t>48669</a:t>
                      </a:r>
                      <a:endParaRPr lang="en-US" sz="1600" b="0" i="0" u="none" strike="noStrike" dirty="0">
                        <a:solidFill>
                          <a:srgbClr val="006100"/>
                        </a:solidFill>
                        <a:effectLst/>
                        <a:latin typeface="Calibri"/>
                      </a:endParaRPr>
                    </a:p>
                  </a:txBody>
                  <a:tcPr marL="9525" marR="9525" marT="9525" marB="0" anchor="b"/>
                </a:tc>
                <a:tc>
                  <a:txBody>
                    <a:bodyPr/>
                    <a:lstStyle/>
                    <a:p>
                      <a:pPr algn="r" fontAlgn="b"/>
                      <a:r>
                        <a:rPr lang="en-US" sz="1600" u="none" strike="noStrike" dirty="0">
                          <a:effectLst/>
                        </a:rPr>
                        <a:t>49155</a:t>
                      </a:r>
                      <a:endParaRPr lang="en-US" sz="1600" b="0" i="0" u="none" strike="noStrike" dirty="0">
                        <a:solidFill>
                          <a:srgbClr val="006100"/>
                        </a:solidFill>
                        <a:effectLst/>
                        <a:latin typeface="Calibri"/>
                      </a:endParaRPr>
                    </a:p>
                  </a:txBody>
                  <a:tcPr marL="9525" marR="9525" marT="9525" marB="0" anchor="b"/>
                </a:tc>
                <a:tc>
                  <a:txBody>
                    <a:bodyPr/>
                    <a:lstStyle/>
                    <a:p>
                      <a:pPr algn="r" fontAlgn="b"/>
                      <a:r>
                        <a:rPr lang="en-US" sz="1600" u="none" strike="noStrike" dirty="0">
                          <a:effectLst/>
                        </a:rPr>
                        <a:t>50065</a:t>
                      </a:r>
                      <a:endParaRPr lang="en-US" sz="1600" b="0" i="0" u="none" strike="noStrike" dirty="0">
                        <a:solidFill>
                          <a:srgbClr val="006100"/>
                        </a:solidFill>
                        <a:effectLst/>
                        <a:latin typeface="Calibri"/>
                      </a:endParaRPr>
                    </a:p>
                  </a:txBody>
                  <a:tcPr marL="9525" marR="9525" marT="9525" marB="0" anchor="b"/>
                </a:tc>
                <a:tc>
                  <a:txBody>
                    <a:bodyPr/>
                    <a:lstStyle/>
                    <a:p>
                      <a:pPr algn="r" fontAlgn="b"/>
                      <a:r>
                        <a:rPr lang="en-US" sz="1600" u="none" strike="noStrike" dirty="0">
                          <a:effectLst/>
                        </a:rPr>
                        <a:t>50084</a:t>
                      </a:r>
                      <a:endParaRPr lang="en-US" sz="1600" b="0" i="0" u="none" strike="noStrike" dirty="0">
                        <a:solidFill>
                          <a:srgbClr val="006100"/>
                        </a:solidFill>
                        <a:effectLst/>
                        <a:latin typeface="Calibri"/>
                      </a:endParaRPr>
                    </a:p>
                  </a:txBody>
                  <a:tcPr marL="9525" marR="9525" marT="9525" marB="0" anchor="b"/>
                </a:tc>
              </a:tr>
              <a:tr h="288112">
                <a:tc vMerge="1">
                  <a:txBody>
                    <a:bodyPr/>
                    <a:lstStyle/>
                    <a:p>
                      <a:endParaRPr lang="en-US"/>
                    </a:p>
                  </a:txBody>
                  <a:tcPr/>
                </a:tc>
                <a:tc>
                  <a:txBody>
                    <a:bodyPr/>
                    <a:lstStyle/>
                    <a:p>
                      <a:pPr algn="l" fontAlgn="b"/>
                      <a:r>
                        <a:rPr lang="en-US" sz="1200" b="1" u="none" strike="noStrike" dirty="0">
                          <a:effectLst/>
                        </a:rPr>
                        <a:t>October</a:t>
                      </a:r>
                      <a:endParaRPr lang="en-US" sz="1200" b="1" i="0" u="none" strike="noStrike" dirty="0">
                        <a:solidFill>
                          <a:srgbClr val="3F3F76"/>
                        </a:solidFill>
                        <a:effectLst/>
                        <a:latin typeface="Calibri"/>
                      </a:endParaRPr>
                    </a:p>
                  </a:txBody>
                  <a:tcPr marL="9525" marR="9525" marT="9525" marB="0" anchor="b"/>
                </a:tc>
                <a:tc>
                  <a:txBody>
                    <a:bodyPr/>
                    <a:lstStyle/>
                    <a:p>
                      <a:pPr algn="r" fontAlgn="b"/>
                      <a:r>
                        <a:rPr lang="en-US" sz="1600" u="none" strike="noStrike" dirty="0">
                          <a:effectLst/>
                        </a:rPr>
                        <a:t>17757</a:t>
                      </a:r>
                      <a:endParaRPr lang="en-US" sz="1600" b="0" i="0" u="none" strike="noStrike" dirty="0">
                        <a:solidFill>
                          <a:srgbClr val="3F3F76"/>
                        </a:solidFill>
                        <a:effectLst/>
                        <a:latin typeface="Calibri"/>
                      </a:endParaRPr>
                    </a:p>
                  </a:txBody>
                  <a:tcPr marL="9525" marR="9525" marT="9525" marB="0" anchor="b"/>
                </a:tc>
                <a:tc>
                  <a:txBody>
                    <a:bodyPr/>
                    <a:lstStyle/>
                    <a:p>
                      <a:pPr algn="r" fontAlgn="b"/>
                      <a:r>
                        <a:rPr lang="en-US" sz="1600" u="none" strike="noStrike" dirty="0">
                          <a:effectLst/>
                        </a:rPr>
                        <a:t>17512</a:t>
                      </a:r>
                      <a:endParaRPr lang="en-US" sz="1600" b="0" i="0" u="none" strike="noStrike" dirty="0">
                        <a:solidFill>
                          <a:srgbClr val="3F3F76"/>
                        </a:solidFill>
                        <a:effectLst/>
                        <a:latin typeface="Calibri"/>
                      </a:endParaRPr>
                    </a:p>
                  </a:txBody>
                  <a:tcPr marL="9525" marR="9525" marT="9525" marB="0" anchor="b"/>
                </a:tc>
                <a:tc>
                  <a:txBody>
                    <a:bodyPr/>
                    <a:lstStyle/>
                    <a:p>
                      <a:pPr algn="r" fontAlgn="b"/>
                      <a:r>
                        <a:rPr lang="en-US" sz="1600" u="none" strike="noStrike" dirty="0">
                          <a:effectLst/>
                        </a:rPr>
                        <a:t>17852</a:t>
                      </a:r>
                      <a:endParaRPr lang="en-US" sz="1600" b="0" i="0" u="none" strike="noStrike" dirty="0">
                        <a:solidFill>
                          <a:srgbClr val="3F3F76"/>
                        </a:solidFill>
                        <a:effectLst/>
                        <a:latin typeface="Calibri"/>
                      </a:endParaRPr>
                    </a:p>
                  </a:txBody>
                  <a:tcPr marL="9525" marR="9525" marT="9525" marB="0" anchor="b"/>
                </a:tc>
                <a:tc>
                  <a:txBody>
                    <a:bodyPr/>
                    <a:lstStyle/>
                    <a:p>
                      <a:pPr algn="r" fontAlgn="b"/>
                      <a:r>
                        <a:rPr lang="en-US" sz="1600" u="none" strike="noStrike" dirty="0">
                          <a:effectLst/>
                        </a:rPr>
                        <a:t>17809</a:t>
                      </a:r>
                      <a:endParaRPr lang="en-US" sz="1600" b="0" i="0" u="none" strike="noStrike" dirty="0">
                        <a:solidFill>
                          <a:srgbClr val="3F3F76"/>
                        </a:solidFill>
                        <a:effectLst/>
                        <a:latin typeface="Calibri"/>
                      </a:endParaRPr>
                    </a:p>
                  </a:txBody>
                  <a:tcPr marL="9525" marR="9525" marT="9525" marB="0" anchor="b"/>
                </a:tc>
                <a:tc>
                  <a:txBody>
                    <a:bodyPr/>
                    <a:lstStyle/>
                    <a:p>
                      <a:pPr algn="r" fontAlgn="b"/>
                      <a:r>
                        <a:rPr lang="en-US" sz="1600" u="none" strike="noStrike" dirty="0">
                          <a:effectLst/>
                        </a:rPr>
                        <a:t>19024</a:t>
                      </a:r>
                      <a:endParaRPr lang="en-US" sz="1600" b="0" i="0" u="none" strike="noStrike" dirty="0">
                        <a:solidFill>
                          <a:srgbClr val="3F3F76"/>
                        </a:solidFill>
                        <a:effectLst/>
                        <a:latin typeface="Calibri"/>
                      </a:endParaRPr>
                    </a:p>
                  </a:txBody>
                  <a:tcPr marL="9525" marR="9525" marT="9525" marB="0" anchor="b"/>
                </a:tc>
              </a:tr>
              <a:tr h="288112">
                <a:tc vMerge="1">
                  <a:txBody>
                    <a:bodyPr/>
                    <a:lstStyle/>
                    <a:p>
                      <a:endParaRPr lang="en-US"/>
                    </a:p>
                  </a:txBody>
                  <a:tcPr/>
                </a:tc>
                <a:tc>
                  <a:txBody>
                    <a:bodyPr/>
                    <a:lstStyle/>
                    <a:p>
                      <a:pPr algn="l" fontAlgn="b"/>
                      <a:r>
                        <a:rPr lang="en-US" sz="1200" b="1" u="none" strike="noStrike" dirty="0">
                          <a:effectLst/>
                        </a:rPr>
                        <a:t>April</a:t>
                      </a:r>
                      <a:endParaRPr lang="en-US" sz="1200" b="1" i="0" u="none" strike="noStrike" dirty="0">
                        <a:solidFill>
                          <a:srgbClr val="9C0006"/>
                        </a:solidFill>
                        <a:effectLst/>
                        <a:latin typeface="Calibri"/>
                      </a:endParaRPr>
                    </a:p>
                  </a:txBody>
                  <a:tcPr marL="9525" marR="9525" marT="9525" marB="0" anchor="b"/>
                </a:tc>
                <a:tc>
                  <a:txBody>
                    <a:bodyPr/>
                    <a:lstStyle/>
                    <a:p>
                      <a:pPr algn="r" fontAlgn="b"/>
                      <a:r>
                        <a:rPr lang="en-US" sz="1600" u="none" strike="noStrike" dirty="0">
                          <a:effectLst/>
                        </a:rPr>
                        <a:t>9659</a:t>
                      </a:r>
                      <a:endParaRPr lang="en-US" sz="1600" b="0" i="0" u="none" strike="noStrike" dirty="0">
                        <a:solidFill>
                          <a:srgbClr val="9C0006"/>
                        </a:solidFill>
                        <a:effectLst/>
                        <a:latin typeface="Calibri"/>
                      </a:endParaRPr>
                    </a:p>
                  </a:txBody>
                  <a:tcPr marL="9525" marR="9525" marT="9525" marB="0" anchor="b"/>
                </a:tc>
                <a:tc>
                  <a:txBody>
                    <a:bodyPr/>
                    <a:lstStyle/>
                    <a:p>
                      <a:pPr algn="r" fontAlgn="b"/>
                      <a:r>
                        <a:rPr lang="en-US" sz="1600" u="none" strike="noStrike" dirty="0">
                          <a:effectLst/>
                        </a:rPr>
                        <a:t>7956</a:t>
                      </a:r>
                      <a:endParaRPr lang="en-US" sz="1600" b="0" i="0" u="none" strike="noStrike" dirty="0">
                        <a:solidFill>
                          <a:srgbClr val="9C0006"/>
                        </a:solidFill>
                        <a:effectLst/>
                        <a:latin typeface="Calibri"/>
                      </a:endParaRPr>
                    </a:p>
                  </a:txBody>
                  <a:tcPr marL="9525" marR="9525" marT="9525" marB="0" anchor="b"/>
                </a:tc>
                <a:tc>
                  <a:txBody>
                    <a:bodyPr/>
                    <a:lstStyle/>
                    <a:p>
                      <a:pPr algn="r" fontAlgn="b"/>
                      <a:r>
                        <a:rPr lang="en-US" sz="1600" u="none" strike="noStrike" dirty="0">
                          <a:effectLst/>
                        </a:rPr>
                        <a:t>9403</a:t>
                      </a:r>
                      <a:endParaRPr lang="en-US" sz="1600" b="0" i="0" u="none" strike="noStrike" dirty="0">
                        <a:solidFill>
                          <a:srgbClr val="9C0006"/>
                        </a:solidFill>
                        <a:effectLst/>
                        <a:latin typeface="Calibri"/>
                      </a:endParaRPr>
                    </a:p>
                  </a:txBody>
                  <a:tcPr marL="9525" marR="9525" marT="9525" marB="0" anchor="b"/>
                </a:tc>
                <a:tc>
                  <a:txBody>
                    <a:bodyPr/>
                    <a:lstStyle/>
                    <a:p>
                      <a:pPr algn="r" fontAlgn="b"/>
                      <a:r>
                        <a:rPr lang="en-US" sz="1600" u="none" strike="noStrike" dirty="0">
                          <a:effectLst/>
                        </a:rPr>
                        <a:t>9422</a:t>
                      </a:r>
                      <a:endParaRPr lang="en-US" sz="1600" b="0" i="0" u="none" strike="noStrike" dirty="0">
                        <a:solidFill>
                          <a:srgbClr val="9C0006"/>
                        </a:solidFill>
                        <a:effectLst/>
                        <a:latin typeface="Calibri"/>
                      </a:endParaRPr>
                    </a:p>
                  </a:txBody>
                  <a:tcPr marL="9525" marR="9525" marT="9525" marB="0" anchor="b"/>
                </a:tc>
                <a:tc>
                  <a:txBody>
                    <a:bodyPr/>
                    <a:lstStyle/>
                    <a:p>
                      <a:pPr algn="r" fontAlgn="b"/>
                      <a:r>
                        <a:rPr lang="en-US" sz="1600" u="none" strike="noStrike" dirty="0">
                          <a:effectLst/>
                        </a:rPr>
                        <a:t>10056</a:t>
                      </a:r>
                      <a:endParaRPr lang="en-US" sz="1600" b="0" i="0" u="none" strike="noStrike" dirty="0">
                        <a:solidFill>
                          <a:srgbClr val="9C0006"/>
                        </a:solidFill>
                        <a:effectLst/>
                        <a:latin typeface="Calibri"/>
                      </a:endParaRPr>
                    </a:p>
                  </a:txBody>
                  <a:tcPr marL="9525" marR="9525" marT="9525" marB="0" anchor="b"/>
                </a:tc>
              </a:tr>
              <a:tr h="496650">
                <a:tc rowSpan="3">
                  <a:txBody>
                    <a:bodyPr/>
                    <a:lstStyle/>
                    <a:p>
                      <a:pPr algn="ctr" fontAlgn="ctr"/>
                      <a:r>
                        <a:rPr lang="en-US" sz="2400" b="1" u="none" strike="noStrike" dirty="0">
                          <a:effectLst/>
                        </a:rPr>
                        <a:t>3</a:t>
                      </a:r>
                      <a:endParaRPr lang="en-US" sz="2400" b="1" i="0" u="none" strike="noStrike" dirty="0">
                        <a:solidFill>
                          <a:srgbClr val="000000"/>
                        </a:solidFill>
                        <a:effectLst/>
                        <a:latin typeface="Calibri"/>
                      </a:endParaRPr>
                    </a:p>
                  </a:txBody>
                  <a:tcPr marL="9525" marR="9525" marT="9525" marB="0" anchor="ctr"/>
                </a:tc>
                <a:tc>
                  <a:txBody>
                    <a:bodyPr/>
                    <a:lstStyle/>
                    <a:p>
                      <a:pPr algn="l" fontAlgn="b"/>
                      <a:r>
                        <a:rPr lang="en-US" sz="1200" b="1" u="none" strike="noStrike" dirty="0">
                          <a:effectLst/>
                        </a:rPr>
                        <a:t>Total Students</a:t>
                      </a:r>
                      <a:endParaRPr lang="en-US" sz="1200" b="1" i="0" u="none" strike="noStrike" dirty="0">
                        <a:solidFill>
                          <a:srgbClr val="006100"/>
                        </a:solidFill>
                        <a:effectLst/>
                        <a:latin typeface="Calibri"/>
                      </a:endParaRPr>
                    </a:p>
                  </a:txBody>
                  <a:tcPr marL="9525" marR="9525" marT="9525" marB="0" anchor="b"/>
                </a:tc>
                <a:tc>
                  <a:txBody>
                    <a:bodyPr/>
                    <a:lstStyle/>
                    <a:p>
                      <a:pPr algn="r" fontAlgn="b"/>
                      <a:r>
                        <a:rPr lang="en-US" sz="1600" u="none" strike="noStrike" dirty="0">
                          <a:effectLst/>
                        </a:rPr>
                        <a:t>47274</a:t>
                      </a:r>
                      <a:endParaRPr lang="en-US" sz="1600" b="0" i="0" u="none" strike="noStrike" dirty="0">
                        <a:solidFill>
                          <a:srgbClr val="006100"/>
                        </a:solidFill>
                        <a:effectLst/>
                        <a:latin typeface="Calibri"/>
                      </a:endParaRPr>
                    </a:p>
                  </a:txBody>
                  <a:tcPr marL="9525" marR="9525" marT="9525" marB="0" anchor="b"/>
                </a:tc>
                <a:tc>
                  <a:txBody>
                    <a:bodyPr/>
                    <a:lstStyle/>
                    <a:p>
                      <a:pPr algn="r" fontAlgn="b"/>
                      <a:r>
                        <a:rPr lang="en-US" sz="1600" u="none" strike="noStrike" dirty="0">
                          <a:effectLst/>
                        </a:rPr>
                        <a:t>48049</a:t>
                      </a:r>
                      <a:endParaRPr lang="en-US" sz="1600" b="0" i="0" u="none" strike="noStrike" dirty="0">
                        <a:solidFill>
                          <a:srgbClr val="006100"/>
                        </a:solidFill>
                        <a:effectLst/>
                        <a:latin typeface="Calibri"/>
                      </a:endParaRPr>
                    </a:p>
                  </a:txBody>
                  <a:tcPr marL="9525" marR="9525" marT="9525" marB="0" anchor="b"/>
                </a:tc>
                <a:tc>
                  <a:txBody>
                    <a:bodyPr/>
                    <a:lstStyle/>
                    <a:p>
                      <a:pPr algn="r" fontAlgn="b"/>
                      <a:r>
                        <a:rPr lang="en-US" sz="1600" u="none" strike="noStrike" dirty="0">
                          <a:effectLst/>
                        </a:rPr>
                        <a:t>48591</a:t>
                      </a:r>
                      <a:endParaRPr lang="en-US" sz="1600" b="0" i="0" u="none" strike="noStrike" dirty="0">
                        <a:solidFill>
                          <a:srgbClr val="006100"/>
                        </a:solidFill>
                        <a:effectLst/>
                        <a:latin typeface="Calibri"/>
                      </a:endParaRPr>
                    </a:p>
                  </a:txBody>
                  <a:tcPr marL="9525" marR="9525" marT="9525" marB="0" anchor="b"/>
                </a:tc>
                <a:tc>
                  <a:txBody>
                    <a:bodyPr/>
                    <a:lstStyle/>
                    <a:p>
                      <a:pPr algn="r" fontAlgn="b"/>
                      <a:r>
                        <a:rPr lang="en-US" sz="1600" u="none" strike="noStrike" dirty="0">
                          <a:effectLst/>
                        </a:rPr>
                        <a:t>48883</a:t>
                      </a:r>
                      <a:endParaRPr lang="en-US" sz="1600" b="0" i="0" u="none" strike="noStrike" dirty="0">
                        <a:solidFill>
                          <a:srgbClr val="006100"/>
                        </a:solidFill>
                        <a:effectLst/>
                        <a:latin typeface="Calibri"/>
                      </a:endParaRPr>
                    </a:p>
                  </a:txBody>
                  <a:tcPr marL="9525" marR="9525" marT="9525" marB="0" anchor="b"/>
                </a:tc>
                <a:tc>
                  <a:txBody>
                    <a:bodyPr/>
                    <a:lstStyle/>
                    <a:p>
                      <a:pPr algn="r" fontAlgn="b"/>
                      <a:r>
                        <a:rPr lang="en-US" sz="1600" u="none" strike="noStrike" dirty="0">
                          <a:effectLst/>
                        </a:rPr>
                        <a:t>49519</a:t>
                      </a:r>
                      <a:endParaRPr lang="en-US" sz="1600" b="0" i="0" u="none" strike="noStrike" dirty="0">
                        <a:solidFill>
                          <a:srgbClr val="006100"/>
                        </a:solidFill>
                        <a:effectLst/>
                        <a:latin typeface="Calibri"/>
                      </a:endParaRPr>
                    </a:p>
                  </a:txBody>
                  <a:tcPr marL="9525" marR="9525" marT="9525" marB="0" anchor="b"/>
                </a:tc>
              </a:tr>
              <a:tr h="288112">
                <a:tc vMerge="1">
                  <a:txBody>
                    <a:bodyPr/>
                    <a:lstStyle/>
                    <a:p>
                      <a:endParaRPr lang="en-US"/>
                    </a:p>
                  </a:txBody>
                  <a:tcPr/>
                </a:tc>
                <a:tc>
                  <a:txBody>
                    <a:bodyPr/>
                    <a:lstStyle/>
                    <a:p>
                      <a:pPr algn="l" fontAlgn="b"/>
                      <a:r>
                        <a:rPr lang="en-US" sz="1200" b="1" u="none" strike="noStrike" dirty="0">
                          <a:effectLst/>
                        </a:rPr>
                        <a:t>October</a:t>
                      </a:r>
                      <a:endParaRPr lang="en-US" sz="1200" b="1" i="0" u="none" strike="noStrike" dirty="0">
                        <a:solidFill>
                          <a:srgbClr val="3F3F76"/>
                        </a:solidFill>
                        <a:effectLst/>
                        <a:latin typeface="Calibri"/>
                      </a:endParaRPr>
                    </a:p>
                  </a:txBody>
                  <a:tcPr marL="9525" marR="9525" marT="9525" marB="0" anchor="b"/>
                </a:tc>
                <a:tc>
                  <a:txBody>
                    <a:bodyPr/>
                    <a:lstStyle/>
                    <a:p>
                      <a:pPr algn="r" fontAlgn="b"/>
                      <a:r>
                        <a:rPr lang="en-US" sz="1600" u="none" strike="noStrike" dirty="0">
                          <a:effectLst/>
                        </a:rPr>
                        <a:t>16107</a:t>
                      </a:r>
                      <a:endParaRPr lang="en-US" sz="1600" b="0" i="0" u="none" strike="noStrike" dirty="0">
                        <a:solidFill>
                          <a:srgbClr val="3F3F76"/>
                        </a:solidFill>
                        <a:effectLst/>
                        <a:latin typeface="Calibri"/>
                      </a:endParaRPr>
                    </a:p>
                  </a:txBody>
                  <a:tcPr marL="9525" marR="9525" marT="9525" marB="0" anchor="b"/>
                </a:tc>
                <a:tc>
                  <a:txBody>
                    <a:bodyPr/>
                    <a:lstStyle/>
                    <a:p>
                      <a:pPr algn="r" fontAlgn="b"/>
                      <a:r>
                        <a:rPr lang="en-US" sz="1600" u="none" strike="noStrike" dirty="0">
                          <a:effectLst/>
                        </a:rPr>
                        <a:t>16221</a:t>
                      </a:r>
                      <a:endParaRPr lang="en-US" sz="1600" b="0" i="0" u="none" strike="noStrike" dirty="0">
                        <a:solidFill>
                          <a:srgbClr val="3F3F76"/>
                        </a:solidFill>
                        <a:effectLst/>
                        <a:latin typeface="Calibri"/>
                      </a:endParaRPr>
                    </a:p>
                  </a:txBody>
                  <a:tcPr marL="9525" marR="9525" marT="9525" marB="0" anchor="b"/>
                </a:tc>
                <a:tc>
                  <a:txBody>
                    <a:bodyPr/>
                    <a:lstStyle/>
                    <a:p>
                      <a:pPr algn="r" fontAlgn="b"/>
                      <a:r>
                        <a:rPr lang="en-US" sz="1600" u="none" strike="noStrike" dirty="0">
                          <a:effectLst/>
                        </a:rPr>
                        <a:t>16343</a:t>
                      </a:r>
                      <a:endParaRPr lang="en-US" sz="1600" b="0" i="0" u="none" strike="noStrike" dirty="0">
                        <a:solidFill>
                          <a:srgbClr val="3F3F76"/>
                        </a:solidFill>
                        <a:effectLst/>
                        <a:latin typeface="Calibri"/>
                      </a:endParaRPr>
                    </a:p>
                  </a:txBody>
                  <a:tcPr marL="9525" marR="9525" marT="9525" marB="0" anchor="b"/>
                </a:tc>
                <a:tc>
                  <a:txBody>
                    <a:bodyPr/>
                    <a:lstStyle/>
                    <a:p>
                      <a:pPr algn="r" fontAlgn="b"/>
                      <a:r>
                        <a:rPr lang="en-US" sz="1600" u="none" strike="noStrike" dirty="0">
                          <a:effectLst/>
                        </a:rPr>
                        <a:t>16644</a:t>
                      </a:r>
                      <a:endParaRPr lang="en-US" sz="1600" b="0" i="0" u="none" strike="noStrike" dirty="0">
                        <a:solidFill>
                          <a:srgbClr val="3F3F76"/>
                        </a:solidFill>
                        <a:effectLst/>
                        <a:latin typeface="Calibri"/>
                      </a:endParaRPr>
                    </a:p>
                  </a:txBody>
                  <a:tcPr marL="9525" marR="9525" marT="9525" marB="0" anchor="b"/>
                </a:tc>
                <a:tc>
                  <a:txBody>
                    <a:bodyPr/>
                    <a:lstStyle/>
                    <a:p>
                      <a:pPr algn="r" fontAlgn="b"/>
                      <a:r>
                        <a:rPr lang="en-US" sz="1600" u="none" strike="noStrike" dirty="0">
                          <a:effectLst/>
                        </a:rPr>
                        <a:t>17590</a:t>
                      </a:r>
                      <a:endParaRPr lang="en-US" sz="1600" b="0" i="0" u="none" strike="noStrike" dirty="0">
                        <a:solidFill>
                          <a:srgbClr val="3F3F76"/>
                        </a:solidFill>
                        <a:effectLst/>
                        <a:latin typeface="Calibri"/>
                      </a:endParaRPr>
                    </a:p>
                  </a:txBody>
                  <a:tcPr marL="9525" marR="9525" marT="9525" marB="0" anchor="b"/>
                </a:tc>
              </a:tr>
              <a:tr h="288112">
                <a:tc vMerge="1">
                  <a:txBody>
                    <a:bodyPr/>
                    <a:lstStyle/>
                    <a:p>
                      <a:endParaRPr lang="en-US"/>
                    </a:p>
                  </a:txBody>
                  <a:tcPr/>
                </a:tc>
                <a:tc>
                  <a:txBody>
                    <a:bodyPr/>
                    <a:lstStyle/>
                    <a:p>
                      <a:pPr algn="l" fontAlgn="b"/>
                      <a:r>
                        <a:rPr lang="en-US" sz="1200" b="1" u="none" strike="noStrike" dirty="0">
                          <a:effectLst/>
                        </a:rPr>
                        <a:t>April</a:t>
                      </a:r>
                      <a:endParaRPr lang="en-US" sz="1200" b="1" i="0" u="none" strike="noStrike" dirty="0">
                        <a:solidFill>
                          <a:srgbClr val="9C0006"/>
                        </a:solidFill>
                        <a:effectLst/>
                        <a:latin typeface="Calibri"/>
                      </a:endParaRPr>
                    </a:p>
                  </a:txBody>
                  <a:tcPr marL="9525" marR="9525" marT="9525" marB="0" anchor="b"/>
                </a:tc>
                <a:tc>
                  <a:txBody>
                    <a:bodyPr/>
                    <a:lstStyle/>
                    <a:p>
                      <a:pPr algn="r" fontAlgn="b"/>
                      <a:r>
                        <a:rPr lang="en-US" sz="1600" u="none" strike="noStrike" dirty="0">
                          <a:effectLst/>
                        </a:rPr>
                        <a:t>8866</a:t>
                      </a:r>
                      <a:endParaRPr lang="en-US" sz="1600" b="0" i="0" u="none" strike="noStrike" dirty="0">
                        <a:solidFill>
                          <a:srgbClr val="9C0006"/>
                        </a:solidFill>
                        <a:effectLst/>
                        <a:latin typeface="Calibri"/>
                      </a:endParaRPr>
                    </a:p>
                  </a:txBody>
                  <a:tcPr marL="9525" marR="9525" marT="9525" marB="0" anchor="b"/>
                </a:tc>
                <a:tc>
                  <a:txBody>
                    <a:bodyPr/>
                    <a:lstStyle/>
                    <a:p>
                      <a:pPr algn="r" fontAlgn="b"/>
                      <a:r>
                        <a:rPr lang="en-US" sz="1600" u="none" strike="noStrike" dirty="0">
                          <a:effectLst/>
                        </a:rPr>
                        <a:t>7789</a:t>
                      </a:r>
                      <a:endParaRPr lang="en-US" sz="1600" b="0" i="0" u="none" strike="noStrike" dirty="0">
                        <a:solidFill>
                          <a:srgbClr val="9C0006"/>
                        </a:solidFill>
                        <a:effectLst/>
                        <a:latin typeface="Calibri"/>
                      </a:endParaRPr>
                    </a:p>
                  </a:txBody>
                  <a:tcPr marL="9525" marR="9525" marT="9525" marB="0" anchor="b"/>
                </a:tc>
                <a:tc>
                  <a:txBody>
                    <a:bodyPr/>
                    <a:lstStyle/>
                    <a:p>
                      <a:pPr algn="r" fontAlgn="b"/>
                      <a:r>
                        <a:rPr lang="en-US" sz="1600" u="none" strike="noStrike" dirty="0">
                          <a:effectLst/>
                        </a:rPr>
                        <a:t>8694</a:t>
                      </a:r>
                      <a:endParaRPr lang="en-US" sz="1600" b="0" i="0" u="none" strike="noStrike" dirty="0">
                        <a:solidFill>
                          <a:srgbClr val="9C0006"/>
                        </a:solidFill>
                        <a:effectLst/>
                        <a:latin typeface="Calibri"/>
                      </a:endParaRPr>
                    </a:p>
                  </a:txBody>
                  <a:tcPr marL="9525" marR="9525" marT="9525" marB="0" anchor="b"/>
                </a:tc>
                <a:tc>
                  <a:txBody>
                    <a:bodyPr/>
                    <a:lstStyle/>
                    <a:p>
                      <a:pPr algn="r" fontAlgn="b"/>
                      <a:r>
                        <a:rPr lang="en-US" sz="1600" u="none" strike="noStrike" dirty="0">
                          <a:effectLst/>
                        </a:rPr>
                        <a:t>8842</a:t>
                      </a:r>
                      <a:endParaRPr lang="en-US" sz="1600" b="0" i="0" u="none" strike="noStrike" dirty="0">
                        <a:solidFill>
                          <a:srgbClr val="9C0006"/>
                        </a:solidFill>
                        <a:effectLst/>
                        <a:latin typeface="Calibri"/>
                      </a:endParaRPr>
                    </a:p>
                  </a:txBody>
                  <a:tcPr marL="9525" marR="9525" marT="9525" marB="0" anchor="b"/>
                </a:tc>
                <a:tc>
                  <a:txBody>
                    <a:bodyPr/>
                    <a:lstStyle/>
                    <a:p>
                      <a:pPr algn="r" fontAlgn="b"/>
                      <a:r>
                        <a:rPr lang="en-US" sz="1600" u="none" strike="noStrike" dirty="0">
                          <a:effectLst/>
                        </a:rPr>
                        <a:t>9012</a:t>
                      </a:r>
                      <a:endParaRPr lang="en-US" sz="1600" b="0" i="0" u="none" strike="noStrike" dirty="0">
                        <a:solidFill>
                          <a:srgbClr val="9C0006"/>
                        </a:solidFill>
                        <a:effectLst/>
                        <a:latin typeface="Calibri"/>
                      </a:endParaRPr>
                    </a:p>
                  </a:txBody>
                  <a:tcPr marL="9525" marR="9525" marT="9525" marB="0" anchor="b"/>
                </a:tc>
              </a:tr>
            </a:tbl>
          </a:graphicData>
        </a:graphic>
      </p:graphicFrame>
      <p:sp>
        <p:nvSpPr>
          <p:cNvPr id="2" name="Title 1"/>
          <p:cNvSpPr>
            <a:spLocks noGrp="1"/>
          </p:cNvSpPr>
          <p:nvPr>
            <p:ph type="title"/>
          </p:nvPr>
        </p:nvSpPr>
        <p:spPr>
          <a:xfrm>
            <a:off x="457200" y="228600"/>
            <a:ext cx="8229600" cy="762000"/>
          </a:xfrm>
        </p:spPr>
        <p:txBody>
          <a:bodyPr>
            <a:normAutofit fontScale="90000"/>
          </a:bodyPr>
          <a:lstStyle/>
          <a:p>
            <a:r>
              <a:rPr lang="en-US" dirty="0"/>
              <a:t>				</a:t>
            </a:r>
            <a:br>
              <a:rPr lang="en-US" dirty="0"/>
            </a:br>
            <a:r>
              <a:rPr lang="en-US" sz="3100" b="1" dirty="0" smtClean="0">
                <a:latin typeface="Times New Roman" pitchFamily="18" charset="0"/>
                <a:cs typeface="Times New Roman" pitchFamily="18" charset="0"/>
              </a:rPr>
              <a:t>Total Students In </a:t>
            </a:r>
            <a:r>
              <a:rPr lang="en-US" sz="3100" b="1" dirty="0">
                <a:latin typeface="Times New Roman" pitchFamily="18" charset="0"/>
                <a:cs typeface="Times New Roman" pitchFamily="18" charset="0"/>
              </a:rPr>
              <a:t>E</a:t>
            </a:r>
            <a:r>
              <a:rPr lang="en-US" sz="3100" b="1" dirty="0" smtClean="0">
                <a:latin typeface="Times New Roman" pitchFamily="18" charset="0"/>
                <a:cs typeface="Times New Roman" pitchFamily="18" charset="0"/>
              </a:rPr>
              <a:t>ach Grade </a:t>
            </a:r>
            <a:br>
              <a:rPr lang="en-US" sz="3100" b="1" dirty="0" smtClean="0">
                <a:latin typeface="Times New Roman" pitchFamily="18" charset="0"/>
                <a:cs typeface="Times New Roman" pitchFamily="18" charset="0"/>
              </a:rPr>
            </a:br>
            <a:r>
              <a:rPr lang="en-US" sz="3100" b="1" dirty="0" smtClean="0">
                <a:latin typeface="Times New Roman" pitchFamily="18" charset="0"/>
                <a:cs typeface="Times New Roman" pitchFamily="18" charset="0"/>
              </a:rPr>
              <a:t>&amp; RSA At Risk</a:t>
            </a:r>
            <a:endParaRPr lang="en-US" sz="3100" b="1" dirty="0">
              <a:latin typeface="Times New Roman" pitchFamily="18" charset="0"/>
              <a:cs typeface="Times New Roman" pitchFamily="18" charset="0"/>
            </a:endParaRPr>
          </a:p>
        </p:txBody>
      </p:sp>
      <p:pic>
        <p:nvPicPr>
          <p:cNvPr id="5" name="Picture 4" descr="REACH Coaches ppt botto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19800"/>
            <a:ext cx="9144000" cy="838200"/>
          </a:xfrm>
          <a:prstGeom prst="rect">
            <a:avLst/>
          </a:prstGeom>
        </p:spPr>
      </p:pic>
    </p:spTree>
    <p:extLst>
      <p:ext uri="{BB962C8B-B14F-4D97-AF65-F5344CB8AC3E}">
        <p14:creationId xmlns:p14="http://schemas.microsoft.com/office/powerpoint/2010/main" val="1254901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p:txBody>
          <a:bodyPr/>
          <a:lstStyle/>
          <a:p>
            <a:pPr eaLnBrk="1" hangingPunct="1"/>
            <a:r>
              <a:rPr lang="en-US" dirty="0" smtClean="0"/>
              <a:t>Resources to help schools select reliable, valid tools:</a:t>
            </a:r>
          </a:p>
          <a:p>
            <a:pPr eaLnBrk="1" hangingPunct="1"/>
            <a:endParaRPr lang="en-US" dirty="0" smtClean="0"/>
          </a:p>
          <a:p>
            <a:pPr lvl="1" eaLnBrk="1" hangingPunct="1"/>
            <a:r>
              <a:rPr lang="en-US" dirty="0" smtClean="0"/>
              <a:t>studentprogress.org</a:t>
            </a:r>
          </a:p>
          <a:p>
            <a:pPr lvl="1" eaLnBrk="1" hangingPunct="1"/>
            <a:r>
              <a:rPr lang="en-US" dirty="0" smtClean="0"/>
              <a:t>rti4success.org</a:t>
            </a:r>
          </a:p>
          <a:p>
            <a:pPr lvl="1" eaLnBrk="1" hangingPunct="1"/>
            <a:r>
              <a:rPr lang="en-US" dirty="0" smtClean="0"/>
              <a:t>RTINetwork.org</a:t>
            </a:r>
          </a:p>
          <a:p>
            <a:pPr lvl="1" eaLnBrk="1" hangingPunct="1"/>
            <a:r>
              <a:rPr lang="en-US" dirty="0" smtClean="0"/>
              <a:t>Easycbm.com</a:t>
            </a:r>
          </a:p>
          <a:p>
            <a:pPr lvl="1" eaLnBrk="1" hangingPunct="1"/>
            <a:r>
              <a:rPr lang="en-US" dirty="0" smtClean="0"/>
              <a:t>Interventioncentral.com</a:t>
            </a:r>
          </a:p>
          <a:p>
            <a:pPr lvl="1" eaLnBrk="1" hangingPunct="1"/>
            <a:r>
              <a:rPr lang="en-US" sz="4000" dirty="0" smtClean="0"/>
              <a:t>ADD FLORIDA</a:t>
            </a:r>
          </a:p>
          <a:p>
            <a:pPr lvl="1" eaLnBrk="1" hangingPunct="1">
              <a:buFontTx/>
              <a:buNone/>
            </a:pPr>
            <a:endParaRPr lang="en-US" dirty="0" smtClean="0"/>
          </a:p>
        </p:txBody>
      </p:sp>
      <p:sp>
        <p:nvSpPr>
          <p:cNvPr id="34818" name="Rectangle 2"/>
          <p:cNvSpPr>
            <a:spLocks noGrp="1" noChangeArrowheads="1"/>
          </p:cNvSpPr>
          <p:nvPr>
            <p:ph type="title"/>
          </p:nvPr>
        </p:nvSpPr>
        <p:spPr/>
        <p:txBody>
          <a:bodyPr/>
          <a:lstStyle/>
          <a:p>
            <a:pPr eaLnBrk="1" hangingPunct="1"/>
            <a:r>
              <a:rPr lang="en-US" b="1" dirty="0" smtClean="0">
                <a:latin typeface="Times New Roman" pitchFamily="18" charset="0"/>
                <a:cs typeface="Times New Roman" pitchFamily="18" charset="0"/>
              </a:rPr>
              <a:t>Data collection tools</a:t>
            </a:r>
          </a:p>
        </p:txBody>
      </p:sp>
      <p:pic>
        <p:nvPicPr>
          <p:cNvPr id="4" name="Picture 3" descr="REACH Coaches ppt botto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18909"/>
            <a:ext cx="9144000" cy="1039091"/>
          </a:xfrm>
          <a:prstGeom prst="rect">
            <a:avLst/>
          </a:prstGeom>
        </p:spPr>
      </p:pic>
    </p:spTree>
    <p:extLst>
      <p:ext uri="{BB962C8B-B14F-4D97-AF65-F5344CB8AC3E}">
        <p14:creationId xmlns:p14="http://schemas.microsoft.com/office/powerpoint/2010/main" val="2345940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p:txBody>
          <a:bodyPr>
            <a:normAutofit/>
          </a:bodyPr>
          <a:lstStyle/>
          <a:p>
            <a:pPr eaLnBrk="1" hangingPunct="1"/>
            <a:r>
              <a:rPr lang="en-US" dirty="0" smtClean="0"/>
              <a:t>Look at students with similar data profiles, indicating very specific instructional needs:</a:t>
            </a:r>
          </a:p>
          <a:p>
            <a:pPr lvl="1" eaLnBrk="1" hangingPunct="1"/>
            <a:r>
              <a:rPr lang="en-US" dirty="0" smtClean="0"/>
              <a:t>Link those data with that group of students – both differentiating that within the general classroom and providing supplemental or “tier time.”</a:t>
            </a:r>
          </a:p>
          <a:p>
            <a:pPr lvl="1" eaLnBrk="1" hangingPunct="1"/>
            <a:endParaRPr lang="en-US" dirty="0" smtClean="0"/>
          </a:p>
          <a:p>
            <a:pPr eaLnBrk="1" hangingPunct="1"/>
            <a:r>
              <a:rPr lang="en-US" u="sng" dirty="0" smtClean="0"/>
              <a:t>Tier time</a:t>
            </a:r>
            <a:r>
              <a:rPr lang="en-US" dirty="0" smtClean="0"/>
              <a:t>: extra time during the school day when students who are behind can actually get intensive interventions to accelerate learning so they can catch up.</a:t>
            </a:r>
          </a:p>
          <a:p>
            <a:pPr eaLnBrk="1" hangingPunct="1"/>
            <a:endParaRPr lang="en-US" dirty="0" smtClean="0"/>
          </a:p>
          <a:p>
            <a:pPr eaLnBrk="1" hangingPunct="1"/>
            <a:endParaRPr lang="en-US" u="sng" dirty="0" smtClean="0"/>
          </a:p>
        </p:txBody>
      </p:sp>
      <p:sp>
        <p:nvSpPr>
          <p:cNvPr id="50178" name="Rectangle 2"/>
          <p:cNvSpPr>
            <a:spLocks noGrp="1" noChangeArrowheads="1"/>
          </p:cNvSpPr>
          <p:nvPr>
            <p:ph type="title"/>
          </p:nvPr>
        </p:nvSpPr>
        <p:spPr/>
        <p:txBody>
          <a:bodyPr>
            <a:normAutofit fontScale="90000"/>
          </a:bodyPr>
          <a:lstStyle/>
          <a:p>
            <a:pPr eaLnBrk="1" hangingPunct="1"/>
            <a:r>
              <a:rPr lang="en-US" b="1" dirty="0" smtClean="0">
                <a:latin typeface="Times New Roman" pitchFamily="18" charset="0"/>
                <a:cs typeface="Times New Roman" pitchFamily="18" charset="0"/>
              </a:rPr>
              <a:t>How data is used for selecting interventions</a:t>
            </a:r>
          </a:p>
        </p:txBody>
      </p:sp>
    </p:spTree>
    <p:extLst>
      <p:ext uri="{BB962C8B-B14F-4D97-AF65-F5344CB8AC3E}">
        <p14:creationId xmlns:p14="http://schemas.microsoft.com/office/powerpoint/2010/main" val="4002985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p:txBody>
          <a:bodyPr>
            <a:normAutofit/>
          </a:bodyPr>
          <a:lstStyle/>
          <a:p>
            <a:pPr eaLnBrk="1" hangingPunct="1"/>
            <a:r>
              <a:rPr lang="en-US" dirty="0" smtClean="0"/>
              <a:t>Our goal is to identify those who are at-risk for long-term serious consequences.</a:t>
            </a:r>
          </a:p>
          <a:p>
            <a:pPr eaLnBrk="1" hangingPunct="1"/>
            <a:endParaRPr lang="en-US" dirty="0" smtClean="0"/>
          </a:p>
          <a:p>
            <a:pPr eaLnBrk="1" hangingPunct="1"/>
            <a:r>
              <a:rPr lang="en-US" dirty="0" smtClean="0"/>
              <a:t>RTI is an important mechanism to enable general and special education to work proactively and collaboratively together with the goal of preventing children from exiting school without the academic skills they need to lead successful, healthy lives.</a:t>
            </a:r>
          </a:p>
        </p:txBody>
      </p:sp>
      <p:sp>
        <p:nvSpPr>
          <p:cNvPr id="76802" name="Rectangle 2"/>
          <p:cNvSpPr>
            <a:spLocks noGrp="1" noChangeArrowheads="1"/>
          </p:cNvSpPr>
          <p:nvPr>
            <p:ph type="title"/>
          </p:nvPr>
        </p:nvSpPr>
        <p:spPr/>
        <p:txBody>
          <a:bodyPr>
            <a:normAutofit/>
          </a:bodyPr>
          <a:lstStyle/>
          <a:p>
            <a:pPr eaLnBrk="1" hangingPunct="1"/>
            <a:r>
              <a:rPr lang="en-US" dirty="0" smtClean="0"/>
              <a:t>Final thoughts with Dr. Lynn Fuchs</a:t>
            </a:r>
          </a:p>
        </p:txBody>
      </p:sp>
    </p:spTree>
    <p:extLst>
      <p:ext uri="{BB962C8B-B14F-4D97-AF65-F5344CB8AC3E}">
        <p14:creationId xmlns:p14="http://schemas.microsoft.com/office/powerpoint/2010/main" val="1231461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lgn="ctr">
              <a:buNone/>
            </a:pPr>
            <a:endParaRPr lang="en-US" sz="3600" b="1" dirty="0" smtClean="0">
              <a:latin typeface="Times New Roman" pitchFamily="18" charset="0"/>
              <a:ea typeface="Microsoft Yi Baiti" pitchFamily="66" charset="0"/>
              <a:cs typeface="Times New Roman" pitchFamily="18" charset="0"/>
            </a:endParaRPr>
          </a:p>
          <a:p>
            <a:pPr marL="0" indent="0" algn="ctr">
              <a:buNone/>
            </a:pPr>
            <a:r>
              <a:rPr lang="en-US" sz="3600" b="1" dirty="0" smtClean="0">
                <a:latin typeface="Times New Roman" pitchFamily="18" charset="0"/>
                <a:ea typeface="Microsoft Yi Baiti" pitchFamily="66" charset="0"/>
                <a:cs typeface="Times New Roman" pitchFamily="18" charset="0"/>
              </a:rPr>
              <a:t>To reduce long-term negative consequences that happen when students fail to learn in school.</a:t>
            </a:r>
          </a:p>
          <a:p>
            <a:endParaRPr lang="en-US" sz="3600" dirty="0">
              <a:latin typeface="Times New Roman" pitchFamily="18" charset="0"/>
              <a:ea typeface="Microsoft Yi Baiti" pitchFamily="66" charset="0"/>
              <a:cs typeface="Times New Roman" pitchFamily="18" charset="0"/>
            </a:endParaRPr>
          </a:p>
        </p:txBody>
      </p:sp>
      <p:sp>
        <p:nvSpPr>
          <p:cNvPr id="4" name="Title 3"/>
          <p:cNvSpPr>
            <a:spLocks noGrp="1"/>
          </p:cNvSpPr>
          <p:nvPr>
            <p:ph type="title"/>
          </p:nvPr>
        </p:nvSpPr>
        <p:spPr/>
        <p:txBody>
          <a:bodyPr/>
          <a:lstStyle/>
          <a:p>
            <a:pPr algn="ctr"/>
            <a:r>
              <a:rPr lang="en-US" b="1" dirty="0" smtClean="0">
                <a:latin typeface="Times New Roman" pitchFamily="18" charset="0"/>
                <a:cs typeface="Times New Roman" pitchFamily="18" charset="0"/>
              </a:rPr>
              <a:t>Goal</a:t>
            </a:r>
            <a:endParaRPr lang="en-US" b="1" dirty="0">
              <a:latin typeface="Times New Roman" pitchFamily="18" charset="0"/>
              <a:cs typeface="Times New Roman" pitchFamily="18" charset="0"/>
            </a:endParaRPr>
          </a:p>
        </p:txBody>
      </p:sp>
      <p:pic>
        <p:nvPicPr>
          <p:cNvPr id="3" name="Picture 2" descr="REACH Coaches ppt botto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18909"/>
            <a:ext cx="9144000" cy="1039091"/>
          </a:xfrm>
          <a:prstGeom prst="rect">
            <a:avLst/>
          </a:prstGeom>
        </p:spPr>
      </p:pic>
    </p:spTree>
    <p:extLst>
      <p:ext uri="{BB962C8B-B14F-4D97-AF65-F5344CB8AC3E}">
        <p14:creationId xmlns:p14="http://schemas.microsoft.com/office/powerpoint/2010/main" val="702414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endParaRPr lang="en-US" sz="3600" dirty="0" smtClean="0">
              <a:latin typeface="Times New Roman" pitchFamily="18" charset="0"/>
              <a:ea typeface="Microsoft Yi Baiti" pitchFamily="66" charset="0"/>
              <a:cs typeface="Times New Roman" pitchFamily="18" charset="0"/>
            </a:endParaRPr>
          </a:p>
          <a:p>
            <a:pPr marL="0" indent="0" algn="ctr">
              <a:buNone/>
            </a:pPr>
            <a:r>
              <a:rPr lang="en-US" sz="2800" dirty="0">
                <a:latin typeface="Times New Roman" pitchFamily="18" charset="0"/>
                <a:ea typeface="Microsoft Yi Baiti" pitchFamily="66" charset="0"/>
                <a:cs typeface="Times New Roman" pitchFamily="18" charset="0"/>
              </a:rPr>
              <a:t>o</a:t>
            </a:r>
            <a:r>
              <a:rPr lang="en-US" sz="2800" dirty="0" smtClean="0">
                <a:latin typeface="Times New Roman" pitchFamily="18" charset="0"/>
                <a:ea typeface="Microsoft Yi Baiti" pitchFamily="66" charset="0"/>
                <a:cs typeface="Times New Roman" pitchFamily="18" charset="0"/>
              </a:rPr>
              <a:t>wensandhall.reac3hcoach.weebly.com</a:t>
            </a:r>
            <a:endParaRPr lang="en-US" sz="2800" dirty="0" smtClean="0">
              <a:latin typeface="Times New Roman" pitchFamily="18" charset="0"/>
              <a:ea typeface="Microsoft Yi Baiti" pitchFamily="66" charset="0"/>
              <a:cs typeface="Times New Roman" pitchFamily="18" charset="0"/>
            </a:endParaRPr>
          </a:p>
        </p:txBody>
      </p:sp>
      <p:sp>
        <p:nvSpPr>
          <p:cNvPr id="4" name="Title 3"/>
          <p:cNvSpPr>
            <a:spLocks noGrp="1"/>
          </p:cNvSpPr>
          <p:nvPr>
            <p:ph type="title"/>
          </p:nvPr>
        </p:nvSpPr>
        <p:spPr/>
        <p:txBody>
          <a:bodyPr/>
          <a:lstStyle/>
          <a:p>
            <a:pPr algn="ctr"/>
            <a:r>
              <a:rPr lang="en-US" b="1" dirty="0" smtClean="0">
                <a:latin typeface="Times New Roman" pitchFamily="18" charset="0"/>
                <a:cs typeface="Times New Roman" pitchFamily="18" charset="0"/>
              </a:rPr>
              <a:t>Thank you!</a:t>
            </a:r>
            <a:endParaRPr lang="en-US" b="1" dirty="0">
              <a:latin typeface="Times New Roman" pitchFamily="18" charset="0"/>
              <a:cs typeface="Times New Roman" pitchFamily="18" charset="0"/>
            </a:endParaRPr>
          </a:p>
        </p:txBody>
      </p:sp>
      <p:pic>
        <p:nvPicPr>
          <p:cNvPr id="3" name="Picture 2" descr="REACH Coaches ppt botto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18909"/>
            <a:ext cx="9144000" cy="1039091"/>
          </a:xfrm>
          <a:prstGeom prst="rect">
            <a:avLst/>
          </a:prstGeom>
        </p:spPr>
      </p:pic>
    </p:spTree>
    <p:extLst>
      <p:ext uri="{BB962C8B-B14F-4D97-AF65-F5344CB8AC3E}">
        <p14:creationId xmlns:p14="http://schemas.microsoft.com/office/powerpoint/2010/main" val="2272388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pPr marL="0" indent="0" algn="ctr">
              <a:buNone/>
            </a:pPr>
            <a:r>
              <a:rPr lang="en-US" sz="3600" b="1" dirty="0" smtClean="0">
                <a:latin typeface="Times New Roman" pitchFamily="18" charset="0"/>
                <a:ea typeface="Microsoft Yi Baiti" pitchFamily="66" charset="0"/>
                <a:cs typeface="Times New Roman" pitchFamily="18" charset="0"/>
              </a:rPr>
              <a:t>Response to Intervention (RTI)</a:t>
            </a:r>
          </a:p>
          <a:p>
            <a:pPr marL="0" indent="0" algn="ctr">
              <a:buNone/>
            </a:pPr>
            <a:r>
              <a:rPr lang="en-US" sz="3600" b="1" dirty="0" smtClean="0">
                <a:latin typeface="Times New Roman" pitchFamily="18" charset="0"/>
                <a:ea typeface="Microsoft Yi Baiti" pitchFamily="66" charset="0"/>
                <a:cs typeface="Times New Roman" pitchFamily="18" charset="0"/>
              </a:rPr>
              <a:t>Oklahoma Tiered Intervention System (OTIS)</a:t>
            </a:r>
          </a:p>
          <a:p>
            <a:r>
              <a:rPr lang="en-US" sz="4000" b="1" i="1" dirty="0" smtClean="0">
                <a:solidFill>
                  <a:srgbClr val="C00000"/>
                </a:solidFill>
                <a:latin typeface="Times New Roman" pitchFamily="18" charset="0"/>
                <a:ea typeface="Microsoft Yi Baiti" pitchFamily="66" charset="0"/>
                <a:cs typeface="Times New Roman" pitchFamily="18" charset="0"/>
              </a:rPr>
              <a:t>What</a:t>
            </a:r>
            <a:r>
              <a:rPr lang="en-US" sz="3600" b="1" dirty="0" smtClean="0">
                <a:latin typeface="Times New Roman" pitchFamily="18" charset="0"/>
                <a:ea typeface="Microsoft Yi Baiti" pitchFamily="66" charset="0"/>
                <a:cs typeface="Times New Roman" pitchFamily="18" charset="0"/>
              </a:rPr>
              <a:t> is RTI?</a:t>
            </a:r>
          </a:p>
          <a:p>
            <a:r>
              <a:rPr lang="en-US" sz="4000" b="1" i="1" dirty="0" smtClean="0">
                <a:solidFill>
                  <a:srgbClr val="C00000"/>
                </a:solidFill>
                <a:latin typeface="Times New Roman" pitchFamily="18" charset="0"/>
                <a:ea typeface="Microsoft Yi Baiti" pitchFamily="66" charset="0"/>
                <a:cs typeface="Times New Roman" pitchFamily="18" charset="0"/>
              </a:rPr>
              <a:t>Why</a:t>
            </a:r>
            <a:r>
              <a:rPr lang="en-US" sz="3600" b="1" dirty="0" smtClean="0">
                <a:latin typeface="Times New Roman" pitchFamily="18" charset="0"/>
                <a:ea typeface="Microsoft Yi Baiti" pitchFamily="66" charset="0"/>
                <a:cs typeface="Times New Roman" pitchFamily="18" charset="0"/>
              </a:rPr>
              <a:t> is RTI important?</a:t>
            </a:r>
          </a:p>
          <a:p>
            <a:r>
              <a:rPr lang="en-US" sz="4000" b="1" i="1" dirty="0" smtClean="0">
                <a:solidFill>
                  <a:srgbClr val="C00000"/>
                </a:solidFill>
                <a:latin typeface="Times New Roman" pitchFamily="18" charset="0"/>
                <a:ea typeface="Microsoft Yi Baiti" pitchFamily="66" charset="0"/>
                <a:cs typeface="Times New Roman" pitchFamily="18" charset="0"/>
              </a:rPr>
              <a:t>How</a:t>
            </a:r>
            <a:r>
              <a:rPr lang="en-US" sz="3600" b="1" dirty="0" smtClean="0">
                <a:latin typeface="Times New Roman" pitchFamily="18" charset="0"/>
                <a:ea typeface="Microsoft Yi Baiti" pitchFamily="66" charset="0"/>
                <a:cs typeface="Times New Roman" pitchFamily="18" charset="0"/>
              </a:rPr>
              <a:t> you can implement RTI in your classrooms.</a:t>
            </a:r>
          </a:p>
          <a:p>
            <a:endParaRPr lang="en-US" sz="3600" dirty="0">
              <a:latin typeface="Times New Roman" pitchFamily="18" charset="0"/>
              <a:ea typeface="Microsoft Yi Baiti" pitchFamily="66" charset="0"/>
              <a:cs typeface="Times New Roman" pitchFamily="18" charset="0"/>
            </a:endParaRPr>
          </a:p>
        </p:txBody>
      </p:sp>
      <p:sp>
        <p:nvSpPr>
          <p:cNvPr id="4" name="Title 3"/>
          <p:cNvSpPr>
            <a:spLocks noGrp="1"/>
          </p:cNvSpPr>
          <p:nvPr>
            <p:ph type="title"/>
          </p:nvPr>
        </p:nvSpPr>
        <p:spPr/>
        <p:txBody>
          <a:bodyPr/>
          <a:lstStyle/>
          <a:p>
            <a:pPr algn="ctr"/>
            <a:r>
              <a:rPr lang="en-US" sz="4400" b="1" dirty="0" smtClean="0">
                <a:latin typeface="Times New Roman" pitchFamily="18" charset="0"/>
                <a:cs typeface="Times New Roman" pitchFamily="18" charset="0"/>
              </a:rPr>
              <a:t>Objectives</a:t>
            </a:r>
            <a:endParaRPr lang="en-US" sz="4400" b="1" dirty="0">
              <a:latin typeface="Times New Roman" pitchFamily="18" charset="0"/>
              <a:cs typeface="Times New Roman" pitchFamily="18" charset="0"/>
            </a:endParaRPr>
          </a:p>
        </p:txBody>
      </p:sp>
      <p:pic>
        <p:nvPicPr>
          <p:cNvPr id="3" name="Picture 2" descr="REACH Coaches ppt botto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6000"/>
            <a:ext cx="9144000" cy="762000"/>
          </a:xfrm>
          <a:prstGeom prst="rect">
            <a:avLst/>
          </a:prstGeom>
        </p:spPr>
      </p:pic>
    </p:spTree>
    <p:extLst>
      <p:ext uri="{BB962C8B-B14F-4D97-AF65-F5344CB8AC3E}">
        <p14:creationId xmlns:p14="http://schemas.microsoft.com/office/powerpoint/2010/main" val="997199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endParaRPr lang="en-US" sz="3600" dirty="0" smtClean="0">
              <a:latin typeface="Times New Roman" pitchFamily="18" charset="0"/>
              <a:ea typeface="Microsoft Yi Baiti" pitchFamily="66" charset="0"/>
              <a:cs typeface="Times New Roman" pitchFamily="18" charset="0"/>
            </a:endParaRPr>
          </a:p>
          <a:p>
            <a:r>
              <a:rPr lang="en-US" sz="2400" b="1" dirty="0" smtClean="0">
                <a:latin typeface="Times New Roman" pitchFamily="18" charset="0"/>
                <a:cs typeface="Times New Roman" pitchFamily="18" charset="0"/>
              </a:rPr>
              <a:t>RTI is a method </a:t>
            </a:r>
            <a:r>
              <a:rPr lang="en-US" sz="2400" b="1" dirty="0">
                <a:latin typeface="Times New Roman" pitchFamily="18" charset="0"/>
                <a:cs typeface="Times New Roman" pitchFamily="18" charset="0"/>
              </a:rPr>
              <a:t>of academic intervention used in the United States to provide early, systematic assistance to children who are having difficulty learning</a:t>
            </a:r>
            <a:r>
              <a:rPr lang="en-US" sz="2400" b="1" dirty="0" smtClean="0">
                <a:latin typeface="Times New Roman" pitchFamily="18" charset="0"/>
                <a:cs typeface="Times New Roman" pitchFamily="18" charset="0"/>
              </a:rPr>
              <a:t>.</a:t>
            </a:r>
          </a:p>
          <a:p>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RTI </a:t>
            </a:r>
            <a:r>
              <a:rPr lang="en-US" sz="2400" b="1" dirty="0">
                <a:latin typeface="Times New Roman" pitchFamily="18" charset="0"/>
                <a:cs typeface="Times New Roman" pitchFamily="18" charset="0"/>
              </a:rPr>
              <a:t>seeks to prevent academic failure through early intervention, frequent progress measurement, and increasingly intensive research-based instructional interventions for children who continue to have difficulty.</a:t>
            </a:r>
            <a:endParaRPr lang="en-US" sz="2400" b="1" dirty="0">
              <a:latin typeface="Times New Roman" pitchFamily="18" charset="0"/>
              <a:ea typeface="Microsoft Yi Baiti" pitchFamily="66" charset="0"/>
              <a:cs typeface="Times New Roman" pitchFamily="18" charset="0"/>
            </a:endParaRPr>
          </a:p>
        </p:txBody>
      </p:sp>
      <p:sp>
        <p:nvSpPr>
          <p:cNvPr id="4" name="Title 3"/>
          <p:cNvSpPr>
            <a:spLocks noGrp="1"/>
          </p:cNvSpPr>
          <p:nvPr>
            <p:ph type="title"/>
          </p:nvPr>
        </p:nvSpPr>
        <p:spPr/>
        <p:txBody>
          <a:bodyPr/>
          <a:lstStyle/>
          <a:p>
            <a:pPr algn="ctr"/>
            <a:r>
              <a:rPr lang="en-US" b="1" dirty="0" smtClean="0">
                <a:latin typeface="Times New Roman" pitchFamily="18" charset="0"/>
                <a:cs typeface="Times New Roman" pitchFamily="18" charset="0"/>
              </a:rPr>
              <a:t>What is RTI???</a:t>
            </a:r>
            <a:endParaRPr lang="en-US" b="1" dirty="0">
              <a:latin typeface="Times New Roman" pitchFamily="18" charset="0"/>
              <a:cs typeface="Times New Roman" pitchFamily="18" charset="0"/>
            </a:endParaRPr>
          </a:p>
        </p:txBody>
      </p:sp>
      <p:pic>
        <p:nvPicPr>
          <p:cNvPr id="3" name="Picture 2" descr="REACH Coaches ppt botto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18909"/>
            <a:ext cx="9144000" cy="1039091"/>
          </a:xfrm>
          <a:prstGeom prst="rect">
            <a:avLst/>
          </a:prstGeom>
        </p:spPr>
      </p:pic>
    </p:spTree>
    <p:extLst>
      <p:ext uri="{BB962C8B-B14F-4D97-AF65-F5344CB8AC3E}">
        <p14:creationId xmlns:p14="http://schemas.microsoft.com/office/powerpoint/2010/main" val="2407914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736600" y="1719263"/>
            <a:ext cx="8407400" cy="4406900"/>
          </a:xfrm>
        </p:spPr>
        <p:txBody>
          <a:bodyPr>
            <a:normAutofit/>
          </a:bodyPr>
          <a:lstStyle/>
          <a:p>
            <a:pPr marL="0" indent="0">
              <a:buNone/>
            </a:pPr>
            <a:endParaRPr lang="en-US" sz="3600" dirty="0" smtClean="0">
              <a:latin typeface="Times New Roman" pitchFamily="18" charset="0"/>
              <a:ea typeface="Microsoft Yi Baiti" pitchFamily="66" charset="0"/>
              <a:cs typeface="Times New Roman" pitchFamily="18" charset="0"/>
            </a:endParaRPr>
          </a:p>
          <a:p>
            <a:endParaRPr lang="en-US" sz="3600" dirty="0">
              <a:latin typeface="Times New Roman" pitchFamily="18" charset="0"/>
              <a:ea typeface="Microsoft Yi Baiti" pitchFamily="66" charset="0"/>
              <a:cs typeface="Times New Roman" pitchFamily="18" charset="0"/>
            </a:endParaRPr>
          </a:p>
        </p:txBody>
      </p:sp>
      <p:pic>
        <p:nvPicPr>
          <p:cNvPr id="3" name="Picture 2" descr="REACH Coaches ppt botto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72200"/>
            <a:ext cx="9144000" cy="685800"/>
          </a:xfrm>
          <a:prstGeom prst="rect">
            <a:avLst/>
          </a:prstGeom>
        </p:spPr>
      </p:pic>
      <p:pic>
        <p:nvPicPr>
          <p:cNvPr id="1026" name="Picture 2" descr="http://www.rti4success.org/images/widge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81000"/>
            <a:ext cx="66294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824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736600" y="1719263"/>
            <a:ext cx="8407400" cy="4406900"/>
          </a:xfrm>
        </p:spPr>
        <p:txBody>
          <a:bodyPr>
            <a:normAutofit/>
          </a:bodyPr>
          <a:lstStyle/>
          <a:p>
            <a:pPr marL="0" indent="0">
              <a:buNone/>
            </a:pPr>
            <a:endParaRPr lang="en-US" sz="3600" dirty="0" smtClean="0">
              <a:latin typeface="Times New Roman" pitchFamily="18" charset="0"/>
              <a:ea typeface="Microsoft Yi Baiti" pitchFamily="66" charset="0"/>
              <a:cs typeface="Times New Roman" pitchFamily="18" charset="0"/>
            </a:endParaRPr>
          </a:p>
          <a:p>
            <a:endParaRPr lang="en-US" sz="3600" dirty="0">
              <a:latin typeface="Times New Roman" pitchFamily="18" charset="0"/>
              <a:ea typeface="Microsoft Yi Baiti" pitchFamily="66" charset="0"/>
              <a:cs typeface="Times New Roman" pitchFamily="18" charset="0"/>
            </a:endParaRPr>
          </a:p>
        </p:txBody>
      </p:sp>
      <p:pic>
        <p:nvPicPr>
          <p:cNvPr id="3" name="Picture 2" descr="REACH Coaches ppt botto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90209"/>
            <a:ext cx="9144000" cy="667791"/>
          </a:xfrm>
          <a:prstGeom prst="rect">
            <a:avLst/>
          </a:prstGeom>
        </p:spPr>
      </p:pic>
      <p:pic>
        <p:nvPicPr>
          <p:cNvPr id="11266" name="Picture 2" descr="http://www.crookcounty.k12.or.us/Portals/0/images/rti_tier_circl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398"/>
            <a:ext cx="8991600" cy="6037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963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endParaRPr lang="en-US" sz="3600" dirty="0" smtClean="0">
              <a:latin typeface="Times New Roman" pitchFamily="18" charset="0"/>
              <a:ea typeface="Microsoft Yi Baiti" pitchFamily="66" charset="0"/>
              <a:cs typeface="Times New Roman" pitchFamily="18" charset="0"/>
            </a:endParaRPr>
          </a:p>
          <a:p>
            <a:pPr>
              <a:buFont typeface="Wingdings" pitchFamily="2" charset="2"/>
              <a:buChar char="§"/>
            </a:pPr>
            <a:r>
              <a:rPr lang="en-US" sz="2400" b="1" dirty="0" smtClean="0">
                <a:latin typeface="Times New Roman" pitchFamily="18" charset="0"/>
                <a:ea typeface="Microsoft Yi Baiti" pitchFamily="66" charset="0"/>
                <a:cs typeface="Times New Roman" pitchFamily="18" charset="0"/>
              </a:rPr>
              <a:t>75-80% of students respond to research based, high quality instruction, including differentiated small group instruction.</a:t>
            </a:r>
          </a:p>
          <a:p>
            <a:pPr>
              <a:buFont typeface="Wingdings" pitchFamily="2" charset="2"/>
              <a:buChar char="§"/>
            </a:pPr>
            <a:r>
              <a:rPr lang="en-US" sz="2400" b="1" dirty="0" smtClean="0">
                <a:latin typeface="Times New Roman" pitchFamily="18" charset="0"/>
                <a:ea typeface="Microsoft Yi Baiti" pitchFamily="66" charset="0"/>
                <a:cs typeface="Times New Roman" pitchFamily="18" charset="0"/>
              </a:rPr>
              <a:t>A minimum of 120 minutes should be devoted to ELA classroom instruction in first grade.</a:t>
            </a:r>
          </a:p>
          <a:p>
            <a:pPr>
              <a:buFont typeface="Wingdings" pitchFamily="2" charset="2"/>
              <a:buChar char="§"/>
            </a:pPr>
            <a:r>
              <a:rPr lang="en-US" sz="2400" b="1" dirty="0" smtClean="0">
                <a:latin typeface="Times New Roman" pitchFamily="18" charset="0"/>
                <a:ea typeface="Microsoft Yi Baiti" pitchFamily="66" charset="0"/>
                <a:cs typeface="Times New Roman" pitchFamily="18" charset="0"/>
              </a:rPr>
              <a:t>In second and third grade student should receive at least 90 minutes of ELA instruction.</a:t>
            </a:r>
          </a:p>
          <a:p>
            <a:pPr>
              <a:buFont typeface="Wingdings" pitchFamily="2" charset="2"/>
              <a:buChar char="§"/>
            </a:pPr>
            <a:endParaRPr lang="en-US" sz="2400" b="1" dirty="0" smtClean="0">
              <a:latin typeface="Times New Roman" pitchFamily="18" charset="0"/>
              <a:ea typeface="Microsoft Yi Baiti" pitchFamily="66" charset="0"/>
              <a:cs typeface="Times New Roman" pitchFamily="18" charset="0"/>
            </a:endParaRPr>
          </a:p>
          <a:p>
            <a:pPr>
              <a:buFont typeface="Wingdings" pitchFamily="2" charset="2"/>
              <a:buChar char="§"/>
            </a:pPr>
            <a:endParaRPr lang="en-US" sz="2400" b="1" dirty="0" smtClean="0">
              <a:latin typeface="Times New Roman" pitchFamily="18" charset="0"/>
              <a:ea typeface="Microsoft Yi Baiti" pitchFamily="66" charset="0"/>
              <a:cs typeface="Times New Roman" pitchFamily="18" charset="0"/>
            </a:endParaRPr>
          </a:p>
          <a:p>
            <a:pPr>
              <a:buFont typeface="Wingdings" pitchFamily="2" charset="2"/>
              <a:buChar char="§"/>
            </a:pPr>
            <a:endParaRPr lang="en-US" sz="2400" b="1" dirty="0">
              <a:latin typeface="Times New Roman" pitchFamily="18" charset="0"/>
              <a:ea typeface="Microsoft Yi Baiti" pitchFamily="66" charset="0"/>
              <a:cs typeface="Times New Roman" pitchFamily="18" charset="0"/>
            </a:endParaRPr>
          </a:p>
        </p:txBody>
      </p:sp>
      <p:sp>
        <p:nvSpPr>
          <p:cNvPr id="4" name="Title 3"/>
          <p:cNvSpPr>
            <a:spLocks noGrp="1"/>
          </p:cNvSpPr>
          <p:nvPr>
            <p:ph type="title"/>
          </p:nvPr>
        </p:nvSpPr>
        <p:spPr/>
        <p:txBody>
          <a:bodyPr/>
          <a:lstStyle/>
          <a:p>
            <a:pPr algn="ctr"/>
            <a:r>
              <a:rPr lang="en-US" b="1" dirty="0" smtClean="0">
                <a:latin typeface="Times New Roman" pitchFamily="18" charset="0"/>
                <a:cs typeface="Times New Roman" pitchFamily="18" charset="0"/>
              </a:rPr>
              <a:t>Tier 1 Instruction</a:t>
            </a:r>
            <a:endParaRPr lang="en-US" b="1" dirty="0">
              <a:latin typeface="Times New Roman" pitchFamily="18" charset="0"/>
              <a:cs typeface="Times New Roman" pitchFamily="18" charset="0"/>
            </a:endParaRPr>
          </a:p>
        </p:txBody>
      </p:sp>
      <p:pic>
        <p:nvPicPr>
          <p:cNvPr id="3" name="Picture 2" descr="REACH Coaches ppt botto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18909"/>
            <a:ext cx="9144000" cy="1039091"/>
          </a:xfrm>
          <a:prstGeom prst="rect">
            <a:avLst/>
          </a:prstGeom>
        </p:spPr>
      </p:pic>
    </p:spTree>
    <p:extLst>
      <p:ext uri="{BB962C8B-B14F-4D97-AF65-F5344CB8AC3E}">
        <p14:creationId xmlns:p14="http://schemas.microsoft.com/office/powerpoint/2010/main" val="2161849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endParaRPr lang="en-US" sz="3600" dirty="0" smtClean="0">
              <a:latin typeface="Times New Roman" pitchFamily="18" charset="0"/>
              <a:ea typeface="Microsoft Yi Baiti" pitchFamily="66" charset="0"/>
              <a:cs typeface="Times New Roman" pitchFamily="18" charset="0"/>
            </a:endParaRPr>
          </a:p>
          <a:p>
            <a:pPr marL="571500" indent="-571500">
              <a:buFont typeface="Wingdings" pitchFamily="2" charset="2"/>
              <a:buChar char="§"/>
            </a:pPr>
            <a:r>
              <a:rPr lang="en-US" sz="2400" b="1" dirty="0" smtClean="0">
                <a:latin typeface="Times New Roman" pitchFamily="18" charset="0"/>
                <a:ea typeface="Microsoft Yi Baiti" pitchFamily="66" charset="0"/>
                <a:cs typeface="Times New Roman" pitchFamily="18" charset="0"/>
              </a:rPr>
              <a:t>Small group targeted instruction as well as whole-group instruction.</a:t>
            </a:r>
          </a:p>
          <a:p>
            <a:pPr marL="0" indent="0">
              <a:buNone/>
            </a:pPr>
            <a:endParaRPr lang="en-US" sz="2400" b="1" dirty="0" smtClean="0">
              <a:latin typeface="Times New Roman" pitchFamily="18" charset="0"/>
              <a:ea typeface="Microsoft Yi Baiti" pitchFamily="66" charset="0"/>
              <a:cs typeface="Times New Roman" pitchFamily="18" charset="0"/>
            </a:endParaRPr>
          </a:p>
          <a:p>
            <a:pPr marL="571500" indent="-571500">
              <a:buFont typeface="Wingdings" pitchFamily="2" charset="2"/>
              <a:buChar char="§"/>
            </a:pPr>
            <a:r>
              <a:rPr lang="en-US" sz="2400" b="1" dirty="0" smtClean="0">
                <a:latin typeface="Times New Roman" pitchFamily="18" charset="0"/>
                <a:ea typeface="Microsoft Yi Baiti" pitchFamily="66" charset="0"/>
                <a:cs typeface="Times New Roman" pitchFamily="18" charset="0"/>
              </a:rPr>
              <a:t>Classroom teachers gather screening and progress monitoring data, participate in data analysis meetings and collaborate to solve instructional problems</a:t>
            </a:r>
          </a:p>
          <a:p>
            <a:endParaRPr lang="en-US" sz="3600" dirty="0">
              <a:latin typeface="Times New Roman" pitchFamily="18" charset="0"/>
              <a:ea typeface="Microsoft Yi Baiti" pitchFamily="66" charset="0"/>
              <a:cs typeface="Times New Roman" pitchFamily="18" charset="0"/>
            </a:endParaRPr>
          </a:p>
        </p:txBody>
      </p:sp>
      <p:sp>
        <p:nvSpPr>
          <p:cNvPr id="4" name="Title 3"/>
          <p:cNvSpPr>
            <a:spLocks noGrp="1"/>
          </p:cNvSpPr>
          <p:nvPr>
            <p:ph type="title"/>
          </p:nvPr>
        </p:nvSpPr>
        <p:spPr/>
        <p:txBody>
          <a:bodyPr/>
          <a:lstStyle/>
          <a:p>
            <a:pPr algn="ctr"/>
            <a:r>
              <a:rPr lang="en-US" b="1" dirty="0" smtClean="0">
                <a:latin typeface="Times New Roman" pitchFamily="18" charset="0"/>
                <a:cs typeface="Times New Roman" pitchFamily="18" charset="0"/>
              </a:rPr>
              <a:t>Tier 1 instruction </a:t>
            </a:r>
            <a:br>
              <a:rPr lang="en-US" b="1" dirty="0" smtClean="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pic>
        <p:nvPicPr>
          <p:cNvPr id="3" name="Picture 2" descr="REACH Coaches ppt botto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18909"/>
            <a:ext cx="9144000" cy="1039091"/>
          </a:xfrm>
          <a:prstGeom prst="rect">
            <a:avLst/>
          </a:prstGeom>
        </p:spPr>
      </p:pic>
    </p:spTree>
    <p:extLst>
      <p:ext uri="{BB962C8B-B14F-4D97-AF65-F5344CB8AC3E}">
        <p14:creationId xmlns:p14="http://schemas.microsoft.com/office/powerpoint/2010/main" val="1085565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571500" indent="-571500">
              <a:buFont typeface="Wingdings" pitchFamily="2" charset="2"/>
              <a:buChar char="§"/>
            </a:pPr>
            <a:r>
              <a:rPr lang="en-US" sz="2400" b="1" dirty="0" smtClean="0">
                <a:latin typeface="Times New Roman" pitchFamily="18" charset="0"/>
                <a:ea typeface="Microsoft Yi Baiti" pitchFamily="66" charset="0"/>
                <a:cs typeface="Times New Roman" pitchFamily="18" charset="0"/>
              </a:rPr>
              <a:t>Targets students who are in the lower 20-30% of the class.</a:t>
            </a:r>
          </a:p>
          <a:p>
            <a:pPr marL="571500" indent="-571500">
              <a:buFont typeface="Wingdings" pitchFamily="2" charset="2"/>
              <a:buChar char="§"/>
            </a:pPr>
            <a:r>
              <a:rPr lang="en-US" sz="2400" b="1" dirty="0" smtClean="0">
                <a:latin typeface="Times New Roman" pitchFamily="18" charset="0"/>
                <a:ea typeface="Microsoft Yi Baiti" pitchFamily="66" charset="0"/>
                <a:cs typeface="Times New Roman" pitchFamily="18" charset="0"/>
              </a:rPr>
              <a:t>Often given in small groups of about 5 well matched students.</a:t>
            </a:r>
          </a:p>
          <a:p>
            <a:pPr marL="571500" indent="-571500">
              <a:buFont typeface="Wingdings" pitchFamily="2" charset="2"/>
              <a:buChar char="§"/>
            </a:pPr>
            <a:r>
              <a:rPr lang="en-US" sz="2400" b="1" dirty="0" smtClean="0">
                <a:latin typeface="Times New Roman" pitchFamily="18" charset="0"/>
                <a:ea typeface="Microsoft Yi Baiti" pitchFamily="66" charset="0"/>
                <a:cs typeface="Times New Roman" pitchFamily="18" charset="0"/>
              </a:rPr>
              <a:t>Targeted intervention usually designed for 30 minutes lessons, given in addition to the core curriculum of Tier 1.</a:t>
            </a:r>
          </a:p>
          <a:p>
            <a:pPr marL="571500" indent="-571500">
              <a:buFont typeface="Wingdings" pitchFamily="2" charset="2"/>
              <a:buChar char="§"/>
            </a:pPr>
            <a:r>
              <a:rPr lang="en-US" sz="2400" b="1" dirty="0" smtClean="0">
                <a:latin typeface="Times New Roman" pitchFamily="18" charset="0"/>
                <a:ea typeface="Microsoft Yi Baiti" pitchFamily="66" charset="0"/>
                <a:cs typeface="Times New Roman" pitchFamily="18" charset="0"/>
              </a:rPr>
              <a:t>Small group instruction should be carefully designed to target areas of academic weaknesses that are determined by screening and progress monitoring</a:t>
            </a:r>
          </a:p>
          <a:p>
            <a:endParaRPr lang="en-US" sz="3600" dirty="0">
              <a:latin typeface="Times New Roman" pitchFamily="18" charset="0"/>
              <a:ea typeface="Microsoft Yi Baiti" pitchFamily="66" charset="0"/>
              <a:cs typeface="Times New Roman" pitchFamily="18" charset="0"/>
            </a:endParaRPr>
          </a:p>
        </p:txBody>
      </p:sp>
      <p:sp>
        <p:nvSpPr>
          <p:cNvPr id="4" name="Title 3"/>
          <p:cNvSpPr>
            <a:spLocks noGrp="1"/>
          </p:cNvSpPr>
          <p:nvPr>
            <p:ph type="title"/>
          </p:nvPr>
        </p:nvSpPr>
        <p:spPr/>
        <p:txBody>
          <a:bodyPr/>
          <a:lstStyle/>
          <a:p>
            <a:pPr algn="ctr"/>
            <a:r>
              <a:rPr lang="en-US" b="1" dirty="0" smtClean="0">
                <a:latin typeface="Times New Roman" pitchFamily="18" charset="0"/>
                <a:cs typeface="Times New Roman" pitchFamily="18" charset="0"/>
              </a:rPr>
              <a:t>Tier 2 Instruction</a:t>
            </a:r>
            <a:endParaRPr lang="en-US" b="1" dirty="0">
              <a:latin typeface="Times New Roman" pitchFamily="18" charset="0"/>
              <a:cs typeface="Times New Roman" pitchFamily="18" charset="0"/>
            </a:endParaRPr>
          </a:p>
        </p:txBody>
      </p:sp>
      <p:pic>
        <p:nvPicPr>
          <p:cNvPr id="3" name="Picture 2" descr="REACH Coaches ppt botto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96000"/>
            <a:ext cx="9144000" cy="762000"/>
          </a:xfrm>
          <a:prstGeom prst="rect">
            <a:avLst/>
          </a:prstGeom>
        </p:spPr>
      </p:pic>
    </p:spTree>
    <p:extLst>
      <p:ext uri="{BB962C8B-B14F-4D97-AF65-F5344CB8AC3E}">
        <p14:creationId xmlns:p14="http://schemas.microsoft.com/office/powerpoint/2010/main" val="209766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endParaRPr lang="en-US" sz="3600" dirty="0" smtClean="0">
              <a:latin typeface="Times New Roman" pitchFamily="18" charset="0"/>
              <a:ea typeface="Microsoft Yi Baiti" pitchFamily="66" charset="0"/>
              <a:cs typeface="Times New Roman" pitchFamily="18" charset="0"/>
            </a:endParaRPr>
          </a:p>
          <a:p>
            <a:r>
              <a:rPr lang="en-US" sz="2400" b="1" dirty="0" smtClean="0">
                <a:latin typeface="Times New Roman" pitchFamily="18" charset="0"/>
                <a:ea typeface="Microsoft Yi Baiti" pitchFamily="66" charset="0"/>
                <a:cs typeface="Times New Roman" pitchFamily="18" charset="0"/>
              </a:rPr>
              <a:t>Usually refers to the intensive instruction</a:t>
            </a:r>
          </a:p>
          <a:p>
            <a:r>
              <a:rPr lang="en-US" sz="2400" b="1" dirty="0" smtClean="0">
                <a:latin typeface="Times New Roman" pitchFamily="18" charset="0"/>
                <a:ea typeface="Microsoft Yi Baiti" pitchFamily="66" charset="0"/>
                <a:cs typeface="Times New Roman" pitchFamily="18" charset="0"/>
              </a:rPr>
              <a:t>Very small group (1-3 students) instruction for well matched students is delivered for as much as two hours daily to accelerate student’s progress</a:t>
            </a:r>
          </a:p>
          <a:p>
            <a:r>
              <a:rPr lang="en-US" sz="2400" b="1" dirty="0" smtClean="0">
                <a:latin typeface="Times New Roman" pitchFamily="18" charset="0"/>
                <a:ea typeface="Microsoft Yi Baiti" pitchFamily="66" charset="0"/>
                <a:cs typeface="Times New Roman" pitchFamily="18" charset="0"/>
              </a:rPr>
              <a:t>Alternative programs and curricula that employ special methodologies may be necessary</a:t>
            </a:r>
          </a:p>
          <a:p>
            <a:r>
              <a:rPr lang="en-US" sz="2400" b="1" dirty="0" smtClean="0">
                <a:latin typeface="Times New Roman" pitchFamily="18" charset="0"/>
                <a:ea typeface="Microsoft Yi Baiti" pitchFamily="66" charset="0"/>
                <a:cs typeface="Times New Roman" pitchFamily="18" charset="0"/>
              </a:rPr>
              <a:t>Assessments are more frequent</a:t>
            </a:r>
          </a:p>
          <a:p>
            <a:endParaRPr lang="en-US" sz="3600" dirty="0">
              <a:latin typeface="Times New Roman" pitchFamily="18" charset="0"/>
              <a:ea typeface="Microsoft Yi Baiti" pitchFamily="66" charset="0"/>
              <a:cs typeface="Times New Roman" pitchFamily="18" charset="0"/>
            </a:endParaRPr>
          </a:p>
        </p:txBody>
      </p:sp>
      <p:sp>
        <p:nvSpPr>
          <p:cNvPr id="4" name="Title 3"/>
          <p:cNvSpPr>
            <a:spLocks noGrp="1"/>
          </p:cNvSpPr>
          <p:nvPr>
            <p:ph type="title"/>
          </p:nvPr>
        </p:nvSpPr>
        <p:spPr/>
        <p:txBody>
          <a:bodyPr/>
          <a:lstStyle/>
          <a:p>
            <a:pPr algn="ctr"/>
            <a:r>
              <a:rPr lang="en-US" b="1" dirty="0" smtClean="0">
                <a:latin typeface="Times New Roman" pitchFamily="18" charset="0"/>
                <a:cs typeface="Times New Roman" pitchFamily="18" charset="0"/>
              </a:rPr>
              <a:t>Tier 3 instruction</a:t>
            </a:r>
            <a:endParaRPr lang="en-US" b="1" dirty="0">
              <a:latin typeface="Times New Roman" pitchFamily="18" charset="0"/>
              <a:cs typeface="Times New Roman" pitchFamily="18" charset="0"/>
            </a:endParaRPr>
          </a:p>
        </p:txBody>
      </p:sp>
      <p:pic>
        <p:nvPicPr>
          <p:cNvPr id="3" name="Picture 2" descr="REACH Coaches ppt botto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18909"/>
            <a:ext cx="9144000" cy="1039091"/>
          </a:xfrm>
          <a:prstGeom prst="rect">
            <a:avLst/>
          </a:prstGeom>
        </p:spPr>
      </p:pic>
    </p:spTree>
    <p:extLst>
      <p:ext uri="{BB962C8B-B14F-4D97-AF65-F5344CB8AC3E}">
        <p14:creationId xmlns:p14="http://schemas.microsoft.com/office/powerpoint/2010/main" val="2184330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241</TotalTime>
  <Words>701</Words>
  <Application>Microsoft Office PowerPoint</Application>
  <PresentationFormat>On-screen Show (4:3)</PresentationFormat>
  <Paragraphs>163</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Grid</vt:lpstr>
      <vt:lpstr>PowerPoint Presentation</vt:lpstr>
      <vt:lpstr>Objectives</vt:lpstr>
      <vt:lpstr>What is RTI???</vt:lpstr>
      <vt:lpstr>PowerPoint Presentation</vt:lpstr>
      <vt:lpstr>PowerPoint Presentation</vt:lpstr>
      <vt:lpstr>Tier 1 Instruction</vt:lpstr>
      <vt:lpstr>Tier 1 instruction  </vt:lpstr>
      <vt:lpstr>Tier 2 Instruction</vt:lpstr>
      <vt:lpstr>Tier 3 instruction</vt:lpstr>
      <vt:lpstr>Why do we need  Response to Intervention?</vt:lpstr>
      <vt:lpstr>Why do we need  response to intervention?</vt:lpstr>
      <vt:lpstr>     Total Students In Each Grade  &amp; RSA At Risk</vt:lpstr>
      <vt:lpstr>Data collection tools</vt:lpstr>
      <vt:lpstr>How data is used for selecting interventions</vt:lpstr>
      <vt:lpstr>Final thoughts with Dr. Lynn Fuchs</vt:lpstr>
      <vt:lpstr>Goal</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dc:creator>
  <cp:lastModifiedBy>ben</cp:lastModifiedBy>
  <cp:revision>18</cp:revision>
  <dcterms:created xsi:type="dcterms:W3CDTF">2012-10-03T18:59:36Z</dcterms:created>
  <dcterms:modified xsi:type="dcterms:W3CDTF">2012-10-10T13:13:28Z</dcterms:modified>
</cp:coreProperties>
</file>